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4b3c64f5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4b3c64f5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5f0b042f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5f0b042f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b9a0b074_1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b9a0b074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4b3c64f57_0_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4b3c64f5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4b3c64f57_0_7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4b3c64f5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965474a9_3_3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965474a9_3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4b3c64f5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4b3c64f5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b9a0b074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b9a0b074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b9a0b074_1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b9a0b074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b9a0b07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cb9a0b07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14b3c64f5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14b3c64f5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5f0b042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5f0b042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4b3c64f5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4b3c64f5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gif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hyperlink" Target="https://youtu.be/tFAcYruShow" TargetMode="External"/><Relationship Id="rId6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32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Contemporary Series: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Physics of Bassoon Reeds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guide by Stuart Young II</a:t>
            </a:r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260850" y="411825"/>
            <a:ext cx="8622300" cy="9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Conical Bore!  </a:t>
            </a:r>
            <a:r>
              <a:rPr lang="en">
                <a:solidFill>
                  <a:schemeClr val="dk1"/>
                </a:solidFill>
              </a:rPr>
              <a:t>Conical Reed!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250" y="1798700"/>
            <a:ext cx="68015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/>
          <p:nvPr/>
        </p:nvSpPr>
        <p:spPr>
          <a:xfrm>
            <a:off x="968200" y="2921850"/>
            <a:ext cx="1365900" cy="864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260850" y="411825"/>
            <a:ext cx="8622300" cy="9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from the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Tip!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50" y="1596063"/>
            <a:ext cx="3448325" cy="218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260850" y="3784875"/>
            <a:ext cx="8622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tip and blade profile are similar in vibrating properties as the bars on a marimba!</a:t>
            </a:r>
            <a:endParaRPr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0910" y="1596076"/>
            <a:ext cx="4492240" cy="21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idx="1" type="subTitle"/>
          </p:nvPr>
        </p:nvSpPr>
        <p:spPr>
          <a:xfrm>
            <a:off x="265500" y="653700"/>
            <a:ext cx="4045200" cy="38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The Shape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To fulfill missing volume, the bore must match the slope</a:t>
            </a:r>
            <a:r>
              <a:rPr lang="en" sz="1800"/>
              <a:t>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The thin, wide tip and the thick narrow shoulder are fundamental for any performable reed.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Wires help establish an area of wave dampening. (Nodes, nodes!)</a:t>
            </a:r>
            <a:endParaRPr sz="1800"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475" y="0"/>
            <a:ext cx="36641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idx="1" type="subTitle"/>
          </p:nvPr>
        </p:nvSpPr>
        <p:spPr>
          <a:xfrm>
            <a:off x="265500" y="653700"/>
            <a:ext cx="4045200" cy="38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The </a:t>
            </a:r>
            <a:r>
              <a:rPr b="1" lang="en" sz="3000">
                <a:solidFill>
                  <a:schemeClr val="dk1"/>
                </a:solidFill>
              </a:rPr>
              <a:t>Fulcrum</a:t>
            </a:r>
            <a:endParaRPr b="1" sz="30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Conical Fulcrum achieves 100% Missing Volume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Parallel points add resistance (Not a bad thing)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Third wire should have the least amount of adjusting</a:t>
            </a:r>
            <a:endParaRPr sz="1800"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925" y="0"/>
            <a:ext cx="3651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idx="1" type="subTitle"/>
          </p:nvPr>
        </p:nvSpPr>
        <p:spPr>
          <a:xfrm>
            <a:off x="265500" y="653700"/>
            <a:ext cx="4045200" cy="38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The Topography</a:t>
            </a:r>
            <a:endParaRPr b="1" sz="30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The wedge from the tip helps with response and should stop at the heart.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Structural support for the reed comes from the back of the reed.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True Parallel offers the most support, but does not fulfil the conical slope. </a:t>
            </a:r>
            <a:endParaRPr sz="1800"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600" y="2284200"/>
            <a:ext cx="3681750" cy="28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600" y="0"/>
            <a:ext cx="3681750" cy="22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3224475" y="311200"/>
            <a:ext cx="5496000" cy="25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Math - “The Language of the Universe”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Math will show us what’s at the “surface level</a:t>
            </a:r>
            <a:r>
              <a:rPr lang="en" sz="1800">
                <a:solidFill>
                  <a:srgbClr val="000000"/>
                </a:solidFill>
              </a:rPr>
              <a:t>.” 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To grasp the full geometric breakdown of the reed, find the </a:t>
            </a:r>
            <a:r>
              <a:rPr b="1" lang="en" sz="1800">
                <a:solidFill>
                  <a:srgbClr val="000000"/>
                </a:solidFill>
              </a:rPr>
              <a:t>surface</a:t>
            </a:r>
            <a:r>
              <a:rPr b="1" lang="en" sz="1800">
                <a:solidFill>
                  <a:srgbClr val="000000"/>
                </a:solidFill>
              </a:rPr>
              <a:t> area</a:t>
            </a:r>
            <a:r>
              <a:rPr lang="en" sz="1800">
                <a:solidFill>
                  <a:srgbClr val="000000"/>
                </a:solidFill>
              </a:rPr>
              <a:t> and </a:t>
            </a:r>
            <a:r>
              <a:rPr b="1" lang="en" sz="1800">
                <a:solidFill>
                  <a:srgbClr val="000000"/>
                </a:solidFill>
              </a:rPr>
              <a:t>volume</a:t>
            </a:r>
            <a:r>
              <a:rPr lang="en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49598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4463" y="2908900"/>
            <a:ext cx="549592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265500" y="213050"/>
            <a:ext cx="4045200" cy="63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this…</a:t>
            </a:r>
            <a:endParaRPr/>
          </a:p>
        </p:txBody>
      </p:sp>
      <p:sp>
        <p:nvSpPr>
          <p:cNvPr id="187" name="Google Shape;187;p28"/>
          <p:cNvSpPr txBox="1"/>
          <p:nvPr>
            <p:ph idx="1" type="subTitle"/>
          </p:nvPr>
        </p:nvSpPr>
        <p:spPr>
          <a:xfrm>
            <a:off x="265500" y="847250"/>
            <a:ext cx="4264200" cy="41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Area:</a:t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Tube:			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= π(d+R2)√((r-R2)^2+Lb^2)</a:t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Tip:			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= w*h</a:t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Throat:			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= 4(R^2/2)</a:t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Horizontal trapezoid:	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HT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= 2((½w+R)/2)L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endParaRPr b="1" sz="7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Vertical trapezoid:	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VT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= 2((½h+R)/2)L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endParaRPr b="1" sz="7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Hypo. trapezoid:	</a:t>
            </a:r>
            <a:r>
              <a:rPr i="1"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b="1" i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HY</a:t>
            </a:r>
            <a:r>
              <a:rPr i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i="1"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= (½(R^2+(w/2^2+h/2^2))/2)L</a:t>
            </a:r>
            <a:r>
              <a:rPr b="1" i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endParaRPr b="1" i="1" sz="7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7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Blade:			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= (w*h)+2(A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HT</a:t>
            </a:r>
            <a:r>
              <a:rPr b="1"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+ 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VT</a:t>
            </a:r>
            <a:r>
              <a:rPr b="1"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+ 2A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HY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Reed:			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tot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= 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b="1"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+ 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endParaRPr b="1" sz="7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Volume:</a:t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Tube:	V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= πL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/3(r^2+r*R2+R2^2)</a:t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Blade: 	V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=</a:t>
            </a:r>
            <a:r>
              <a:rPr i="1" lang="en" sz="1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4((A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*A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)h*R/2L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Reed:	V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tot</a:t>
            </a:r>
            <a:r>
              <a:rPr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= V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r>
              <a:rPr lang="en"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+ L</a:t>
            </a:r>
            <a:r>
              <a:rPr b="1" lang="en" sz="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</a:t>
            </a:r>
            <a:endParaRPr sz="11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125" y="0"/>
            <a:ext cx="37152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125" y="2571750"/>
            <a:ext cx="3715225" cy="26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283099" y="712150"/>
            <a:ext cx="86382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300"/>
              <a:t>Do I expect you to know the </a:t>
            </a:r>
            <a:r>
              <a:rPr b="0" lang="en" sz="2300"/>
              <a:t>surface area for all your reeds?</a:t>
            </a:r>
            <a:endParaRPr b="0" sz="23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23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No!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3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0" lang="en" sz="2300"/>
              <a:t>But math can also be an essential reed tool for how to “balance” a reed. In part with knowing the physics, reed makers can better pinpoint reed issues and adjust.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200" name="Google Shape;200;p30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. Closing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30"/>
          <p:cNvSpPr txBox="1"/>
          <p:nvPr>
            <p:ph idx="4294967295" type="body"/>
          </p:nvPr>
        </p:nvSpPr>
        <p:spPr>
          <a:xfrm>
            <a:off x="2855550" y="1377475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There were a lot of words used, let’s debrief…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: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Physics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Cone bores, nodes, all-harmonics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Mathematics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Prove the physics behind reed making and adjusting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Reed Making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Fulcrum, missing volume, topography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208" name="Google Shape;208;p31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1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1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1"/>
          <p:cNvSpPr txBox="1"/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Missing Volume should follow the taper of the horn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0" lang="en" sz="1400"/>
              <a:t>Especially at the bocal</a:t>
            </a:r>
            <a:endParaRPr b="0" sz="1400">
              <a:solidFill>
                <a:schemeClr val="lt1"/>
              </a:solidFill>
            </a:endParaRPr>
          </a:p>
        </p:txBody>
      </p:sp>
      <p:sp>
        <p:nvSpPr>
          <p:cNvPr id="212" name="Google Shape;212;p31"/>
          <p:cNvSpPr txBox="1"/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Frequency and nodes on the blade generate vibrancy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0" lang="en" sz="1400"/>
              <a:t>Thank you, Chladni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13" name="Google Shape;213;p31"/>
          <p:cNvSpPr txBox="1"/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Harmonic balance and </a:t>
            </a:r>
            <a:r>
              <a:rPr lang="en" sz="1900"/>
              <a:t>mathematics balance are crucial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0" lang="en" sz="1400"/>
              <a:t>Math is as important as a reed knife</a:t>
            </a:r>
            <a:endParaRPr b="0" sz="1400">
              <a:solidFill>
                <a:schemeClr val="lt1"/>
              </a:solidFill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283100" y="4654975"/>
            <a:ext cx="67758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“The disciplines of music are accompanied by physics. Thus, musicians are both  artists and acousticians.”</a:t>
            </a:r>
            <a:endParaRPr i="1" sz="12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Foreword:</a:t>
            </a:r>
            <a:endParaRPr sz="2400"/>
          </a:p>
        </p:txBody>
      </p:sp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How most people learn to make reeds is by diving right into scraping and manual tweaking. 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YES AND NO!!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Although terminologies differ between science and music, principals in sound are the same. 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By knowing the fundamentals in physics (with help from other instruments) and geometry, bassoonists can know what to adjust for before putting the reed in the mouth! 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Book titled, &quot;Made To Stick,&quot; standing on its side"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776" y="2804500"/>
            <a:ext cx="1572275" cy="20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20" name="Google Shape;220;p32"/>
          <p:cNvSpPr txBox="1"/>
          <p:nvPr/>
        </p:nvSpPr>
        <p:spPr>
          <a:xfrm>
            <a:off x="458150" y="1607875"/>
            <a:ext cx="82296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Eubanks, Mark G.,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r>
              <a:rPr i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Advanced</a:t>
            </a:r>
            <a:r>
              <a:rPr i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Reed Design &amp; Testing Procedure for Bassoon</a:t>
            </a: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,” Artundo Research Company, 1993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Palmer, Thomas H., 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r>
              <a:rPr i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 Study of the Air Gap Between Blades of a Reed</a:t>
            </a: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 (The Journal, International Double Reed Society, No. 4, 1976).”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Cooper, L. Hugh, 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r>
              <a:rPr i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Reed Contribution,” </a:t>
            </a: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Double Reed, Volume 13, No. 3, 1990.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Clarke, Dale,</a:t>
            </a: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r>
              <a:rPr i="1"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Points of Resistance on Bassoon Reeds,</a:t>
            </a: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” The Double Reed, Volume 23, No. 4, 2000.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Young II, Stuart E.,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	“</a:t>
            </a:r>
            <a:r>
              <a:rPr i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Physics of Bassoon Reeds - A Mathematical Approach to Reed Making,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” Project Blue Studios, 2017.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86" name="Google Shape;86;p15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2855550" y="8361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1. “What is Music?”: Physics Edition</a:t>
            </a:r>
            <a:endParaRPr b="1" sz="2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5"/>
          <p:cNvSpPr txBox="1"/>
          <p:nvPr>
            <p:ph idx="4294967295" type="body"/>
          </p:nvPr>
        </p:nvSpPr>
        <p:spPr>
          <a:xfrm>
            <a:off x="2855550" y="1525700"/>
            <a:ext cx="3432900" cy="31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Here are some terms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that you really should know…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Harmonic Series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Sequence of harmonics whose frequency is an integer multiple of a pitch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Nodes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Point in which there is little vibration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Overtone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Any harmonic whose frequency is greater than the fundamental (starting) pitch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00" y="706575"/>
            <a:ext cx="8730600" cy="37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204200" y="4476575"/>
            <a:ext cx="87306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1 frequency = All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intervallic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frequencies above the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fundamental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04225" y="118775"/>
            <a:ext cx="87306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Lato"/>
                <a:ea typeface="Lato"/>
                <a:cs typeface="Lato"/>
                <a:sym typeface="Lato"/>
              </a:rPr>
              <a:t>The Harmonic (Overtone) Series</a:t>
            </a:r>
            <a:endParaRPr sz="2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256200" y="399025"/>
            <a:ext cx="8631600" cy="9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accent5"/>
                </a:solidFill>
              </a:rPr>
              <a:t>Tubes!</a:t>
            </a:r>
            <a:r>
              <a:rPr lang="en"/>
              <a:t> Cylindrical Bore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101" name="Google Shape;101;p17"/>
          <p:cNvGrpSpPr/>
          <p:nvPr/>
        </p:nvGrpSpPr>
        <p:grpSpPr>
          <a:xfrm>
            <a:off x="6781388" y="2464029"/>
            <a:ext cx="2212050" cy="2537076"/>
            <a:chOff x="6803275" y="395363"/>
            <a:chExt cx="2212050" cy="2537076"/>
          </a:xfrm>
        </p:grpSpPr>
        <p:pic>
          <p:nvPicPr>
            <p:cNvPr id="102" name="Google Shape;10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03" name="Google Shape;103;p17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7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Tip!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Think of nodes as fingers on a string! The frequency is doubled when the string is halved (This is an octave)</a:t>
              </a:r>
              <a:endParaRPr b="1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200" y="1910075"/>
            <a:ext cx="6372800" cy="29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256200" y="1486850"/>
            <a:ext cx="29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Open Cylindrical Tube (Even)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3561550" y="1474075"/>
            <a:ext cx="30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Closed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Cylindrical Tube (Odd)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260850" y="411825"/>
            <a:ext cx="8622300" cy="9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Tubes</a:t>
            </a:r>
            <a:r>
              <a:rPr lang="en">
                <a:solidFill>
                  <a:schemeClr val="accent5"/>
                </a:solidFill>
              </a:rPr>
              <a:t>!</a:t>
            </a:r>
            <a:r>
              <a:rPr lang="en"/>
              <a:t> Conical Bore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50" y="1667350"/>
            <a:ext cx="31432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3492075" y="1667350"/>
            <a:ext cx="548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tone holes evenly spaced and made roughly the same size, and musicians must compensate for the loss in amplitude at higher frequencies.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2075" y="2677000"/>
            <a:ext cx="548640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256200" y="476825"/>
            <a:ext cx="8631600" cy="9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Chladni Plates - The Nodes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121" name="Google Shape;121;p19"/>
          <p:cNvGrpSpPr/>
          <p:nvPr/>
        </p:nvGrpSpPr>
        <p:grpSpPr>
          <a:xfrm>
            <a:off x="6781388" y="2464029"/>
            <a:ext cx="2212050" cy="2537076"/>
            <a:chOff x="6803275" y="395363"/>
            <a:chExt cx="2212050" cy="2537076"/>
          </a:xfrm>
        </p:grpSpPr>
        <p:pic>
          <p:nvPicPr>
            <p:cNvPr id="122" name="Google Shape;122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23" name="Google Shape;123;p19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9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Video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u="sng">
                  <a:solidFill>
                    <a:schemeClr val="hlink"/>
                  </a:solidFill>
                  <a:latin typeface="Lato"/>
                  <a:ea typeface="Lato"/>
                  <a:cs typeface="Lato"/>
                  <a:sym typeface="Lato"/>
                  <a:hlinkClick r:id="rId5"/>
                </a:rPr>
                <a:t>https://youtu.be/tFAcYruShow</a:t>
              </a:r>
              <a:endParaRPr b="1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25" name="Google Shape;12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5400000">
            <a:off x="1482043" y="474657"/>
            <a:ext cx="3378250" cy="53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dk2"/>
                </a:solidFill>
              </a:rPr>
              <a:t>Using Chladni’s plates, Vibrations on</a:t>
            </a:r>
            <a:r>
              <a:rPr b="0" lang="en" sz="2400">
                <a:solidFill>
                  <a:schemeClr val="dk2"/>
                </a:solidFill>
              </a:rPr>
              <a:t> </a:t>
            </a:r>
            <a:r>
              <a:rPr lang="en"/>
              <a:t>REED BLADES</a:t>
            </a:r>
            <a:r>
              <a:rPr lang="en" sz="2400"/>
              <a:t> </a:t>
            </a:r>
            <a:r>
              <a:rPr b="0" lang="en" sz="2400">
                <a:solidFill>
                  <a:schemeClr val="dk2"/>
                </a:solidFill>
              </a:rPr>
              <a:t>are easily to conceptualize!</a:t>
            </a:r>
            <a:endParaRPr b="0" sz="2400">
              <a:solidFill>
                <a:schemeClr val="dk2"/>
              </a:solidFill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349" y="0"/>
            <a:ext cx="3967375" cy="222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6350" y="2221251"/>
            <a:ext cx="3967386" cy="29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8" name="Google Shape;138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2. </a:t>
            </a: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Onto the</a:t>
            </a: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Reed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1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By the end of this section, your audience should be able to visualize: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Physics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How vibrations are displaced throughout the reed (Thank you Chladni)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Geometry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Provide insight on the concepts of a  balanced reed and its symmetry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