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e6e8def3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e6e8def3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df963499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df963499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e6e8def3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0e6e8def3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e6e8def3f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e6e8def3f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0e6e8def3f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0e6e8def3f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e6e8def3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0e6e8def3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e6e8def3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e6e8def3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e6e8def3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e6e8def3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e6e8def3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e6e8def3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e6e8def3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e6e8def3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e6e8def3f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e6e8def3f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e6e8def3f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0e6e8def3f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df963499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0df963499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W8r-tXRLazs" TargetMode="External"/><Relationship Id="rId4" Type="http://schemas.openxmlformats.org/officeDocument/2006/relationships/hyperlink" Target="https://www.youtube.com/watch?v=QQ_3S-IQm38" TargetMode="External"/><Relationship Id="rId5" Type="http://schemas.openxmlformats.org/officeDocument/2006/relationships/hyperlink" Target="https://www.youtube.com/watch?v=BNaOaqpmXI4" TargetMode="External"/><Relationship Id="rId6" Type="http://schemas.openxmlformats.org/officeDocument/2006/relationships/hyperlink" Target="https://www.youtube.com/watch?v=UDVtMYqUAyw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factmag.com/2016/02/23/pierre-schaeffer-guide/" TargetMode="External"/><Relationship Id="rId4" Type="http://schemas.openxmlformats.org/officeDocument/2006/relationships/hyperlink" Target="https://omnivorerecordings.com/shop/electronic-music-for-piano/" TargetMode="External"/><Relationship Id="rId5" Type="http://schemas.openxmlformats.org/officeDocument/2006/relationships/hyperlink" Target="https://120years.net/wordpress/the-grm-group-and-rtf-electronic-music-studio-pierre-schaeffer-jacques-poullin-france-1951/" TargetMode="External"/><Relationship Id="rId6" Type="http://schemas.openxmlformats.org/officeDocument/2006/relationships/hyperlink" Target="https://daily.redbullmusicacademy.com/2017/08/stockhausen-photo-essay" TargetMode="External"/><Relationship Id="rId7" Type="http://schemas.openxmlformats.org/officeDocument/2006/relationships/hyperlink" Target="http://www.artype.de/Sammlung/pdf/russolo_noise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CTf0yE15zzI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1GoUzk6fQAA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dH9IvOmKBMo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337125"/>
            <a:ext cx="8520600" cy="60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ourier New"/>
                <a:ea typeface="Courier New"/>
                <a:cs typeface="Courier New"/>
                <a:sym typeface="Courier New"/>
              </a:rPr>
              <a:t>Contemporary Series: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214975"/>
            <a:ext cx="8520600" cy="6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Stuart Young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56800" y="1483625"/>
            <a:ext cx="86304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Pioneers of</a:t>
            </a:r>
            <a:endParaRPr b="1" sz="5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Electronics in Music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New Wave - Pioneering Acoustic with Media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Buggles, “</a:t>
            </a:r>
            <a:r>
              <a:rPr i="1" lang="en"/>
              <a:t>Video Killed the Radio Star</a:t>
            </a:r>
            <a:r>
              <a:rPr lang="en"/>
              <a:t>” (1981) </a:t>
            </a: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https://www.youtube.com/watch?v=W8r-tXRLazs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Muse, “</a:t>
            </a:r>
            <a:r>
              <a:rPr i="1" lang="en"/>
              <a:t>Thought Contagion</a:t>
            </a:r>
            <a:r>
              <a:rPr lang="en"/>
              <a:t>” (2018)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https://www.youtube.com/watch?v=QQ_3S-IQm38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Jacob ter Doest, “</a:t>
            </a:r>
            <a:r>
              <a:rPr i="1" lang="en"/>
              <a:t>Jesus is Coming</a:t>
            </a:r>
            <a:r>
              <a:rPr lang="en"/>
              <a:t>” (2003)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https://www.youtube.com/watch?v=BNaOaqpmXI4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Hans Zimmer, “</a:t>
            </a:r>
            <a:r>
              <a:rPr i="1" lang="en"/>
              <a:t>Interstellar - Theme</a:t>
            </a:r>
            <a:r>
              <a:rPr lang="en"/>
              <a:t>” (2014)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https://www.youtube.com/watch?v=UDVtMYqUAyw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(Listen for different electronic methods used!)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we end…</a:t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28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9AA0A6"/>
                </a:solidFill>
              </a:rPr>
              <a:t>Adjective</a:t>
            </a:r>
            <a:r>
              <a:rPr lang="en" sz="1200">
                <a:solidFill>
                  <a:srgbClr val="BDC1C6"/>
                </a:solidFill>
              </a:rPr>
              <a:t>: </a:t>
            </a:r>
            <a:r>
              <a:rPr b="1" lang="en" sz="1200">
                <a:solidFill>
                  <a:srgbClr val="BDC1C6"/>
                </a:solidFill>
              </a:rPr>
              <a:t>Synthetic</a:t>
            </a:r>
            <a:endParaRPr b="1" sz="1200">
              <a:solidFill>
                <a:srgbClr val="BDC1C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DC1C6"/>
                </a:solidFill>
              </a:rPr>
              <a:t>1. (of a substance) made by chemical synthesis, especially to imitate a natural product.</a:t>
            </a:r>
            <a:endParaRPr sz="1200">
              <a:solidFill>
                <a:srgbClr val="BDC1C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DC1C6"/>
                </a:solidFill>
              </a:rPr>
              <a:t>2. (of an emotion or action) not genuine; insincere</a:t>
            </a:r>
            <a:endParaRPr sz="1200">
              <a:solidFill>
                <a:srgbClr val="9AA0A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AA0A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AA0A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9AA0A6"/>
                </a:solidFill>
              </a:rPr>
              <a:t>Noun: </a:t>
            </a:r>
            <a:r>
              <a:rPr b="1" lang="en" sz="1200">
                <a:solidFill>
                  <a:srgbClr val="BDC1C6"/>
                </a:solidFill>
              </a:rPr>
              <a:t>music</a:t>
            </a:r>
            <a:endParaRPr b="1" sz="1200">
              <a:solidFill>
                <a:srgbClr val="BDC1C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DC1C6"/>
                </a:solidFill>
              </a:rPr>
              <a:t>1. vocal or instrumental sounds (or both) combined in such a way as to produce beauty of form, harmony, and expression of emotion.</a:t>
            </a:r>
            <a:endParaRPr sz="1200">
              <a:solidFill>
                <a:srgbClr val="BDC1C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BDC1C6"/>
                </a:solidFill>
              </a:rPr>
              <a:t>2. the written or printed signs representing vocal or instrumental sound.</a:t>
            </a:r>
            <a:endParaRPr b="1" sz="1200">
              <a:solidFill>
                <a:srgbClr val="BDC1C6"/>
              </a:solidFill>
            </a:endParaRPr>
          </a:p>
        </p:txBody>
      </p:sp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154925"/>
            <a:ext cx="8520600" cy="4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600"/>
              <a:t>Sound is sound!! - Electronics don’t imitate, we associate the </a:t>
            </a:r>
            <a:r>
              <a:rPr lang="en" sz="1600"/>
              <a:t>unfamiliar with familiar!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next (Rhetorical, please stay shut)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0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Where will music be in the next 20 years? The next 50 years?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What are ways to create “new sounds” on YOUR instrument?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would you alter Oxford’s definition of synthetic and music in relation to electronic music?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Sources: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Pierre Schaeffer biography:</a:t>
            </a:r>
            <a:endParaRPr sz="1200"/>
          </a:p>
          <a:p>
            <a:pPr indent="-29908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https://www.factmag.com/2016/02/23/pierre-schaeffer-guide/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John Cage – Program Notes for </a:t>
            </a:r>
            <a:r>
              <a:rPr i="1" lang="en" sz="1200"/>
              <a:t>Electronic music for Piano</a:t>
            </a:r>
            <a:endParaRPr sz="1200"/>
          </a:p>
          <a:p>
            <a:pPr indent="-29908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https://omnivorerecordings.com/shop/electronic-music-for-piano/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Inside Pierre Schaeffer’s Studio:</a:t>
            </a:r>
            <a:endParaRPr sz="1200"/>
          </a:p>
          <a:p>
            <a:pPr indent="-29908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https://120years.net/wordpress/the-grm-group-and-rtf-electronic-music-studio-pierre-schaeffer-jacques-poullin-france-1951/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Inside Stockhausen’s Studio:</a:t>
            </a:r>
            <a:endParaRPr sz="1200"/>
          </a:p>
          <a:p>
            <a:pPr indent="-29908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https://daily.redbullmusicacademy.com/2017/08/stockhausen-photo-essay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The Art of Noise, by Luigi Russolo:</a:t>
            </a:r>
            <a:endParaRPr sz="1200"/>
          </a:p>
          <a:p>
            <a:pPr indent="-29908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http://www.artype.de/Sammlung/pdf/russolo_noise.pdf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we begin…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66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9AA0A6"/>
                </a:solidFill>
              </a:rPr>
              <a:t>Adjective</a:t>
            </a:r>
            <a:r>
              <a:rPr lang="en" sz="1200">
                <a:solidFill>
                  <a:srgbClr val="BDC1C6"/>
                </a:solidFill>
              </a:rPr>
              <a:t>: </a:t>
            </a:r>
            <a:r>
              <a:rPr b="1" lang="en" sz="1200">
                <a:solidFill>
                  <a:srgbClr val="BDC1C6"/>
                </a:solidFill>
              </a:rPr>
              <a:t>Synthetic</a:t>
            </a:r>
            <a:endParaRPr b="1" sz="1200">
              <a:solidFill>
                <a:srgbClr val="BDC1C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DC1C6"/>
                </a:solidFill>
              </a:rPr>
              <a:t>1. (of a substance) made by chemical synthesis, especially to imitate a natural product.</a:t>
            </a:r>
            <a:endParaRPr sz="1200">
              <a:solidFill>
                <a:srgbClr val="BDC1C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DC1C6"/>
                </a:solidFill>
              </a:rPr>
              <a:t>2. (of an emotion or action) not genuine; insincere</a:t>
            </a:r>
            <a:endParaRPr sz="1200">
              <a:solidFill>
                <a:srgbClr val="9AA0A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AA0A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AA0A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9AA0A6"/>
                </a:solidFill>
              </a:rPr>
              <a:t>Noun: </a:t>
            </a:r>
            <a:r>
              <a:rPr b="1" lang="en" sz="1200">
                <a:solidFill>
                  <a:srgbClr val="BDC1C6"/>
                </a:solidFill>
              </a:rPr>
              <a:t>music</a:t>
            </a:r>
            <a:endParaRPr b="1" sz="1200">
              <a:solidFill>
                <a:srgbClr val="BDC1C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DC1C6"/>
                </a:solidFill>
              </a:rPr>
              <a:t>1. vocal or instrumental sounds (or both) combined in such a way as to produce beauty of form, harmony, and expression of emotion.</a:t>
            </a:r>
            <a:endParaRPr sz="1200">
              <a:solidFill>
                <a:srgbClr val="BDC1C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DC1C6"/>
                </a:solidFill>
              </a:rPr>
              <a:t>2. the written or printed signs representing vocal or instrumental sound.</a:t>
            </a:r>
            <a:endParaRPr sz="1200">
              <a:solidFill>
                <a:srgbClr val="BDC1C6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BDC1C6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50">
                <a:solidFill>
                  <a:srgbClr val="BDC1C6"/>
                </a:solidFill>
              </a:rPr>
              <a:t>Definitions provided by Oxford Dictionary</a:t>
            </a:r>
            <a:endParaRPr b="1" sz="1200">
              <a:solidFill>
                <a:srgbClr val="BDC1C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Luigi Russolo - “</a:t>
            </a:r>
            <a:r>
              <a:rPr i="1" lang="en"/>
              <a:t>The Art of Noises</a:t>
            </a:r>
            <a:r>
              <a:rPr lang="en"/>
              <a:t>”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April 30, 1885 - February 6, 1947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“Futurist painter, composer, and builder of experimental music instruments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Intonaurmori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Audiences are </a:t>
            </a:r>
            <a:r>
              <a:rPr lang="en"/>
              <a:t>accustomed</a:t>
            </a:r>
            <a:r>
              <a:rPr lang="en"/>
              <a:t> to urban, industrialized soundscapes.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New sounds will “substitute for the </a:t>
            </a:r>
            <a:r>
              <a:rPr lang="en"/>
              <a:t>limited</a:t>
            </a:r>
            <a:r>
              <a:rPr lang="en"/>
              <a:t> variety of timbres that the orchestra </a:t>
            </a:r>
            <a:r>
              <a:rPr lang="en"/>
              <a:t>possesses…”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85350"/>
            <a:ext cx="3903500" cy="270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Pierre Schaeffer - “Musique Concrete”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August 14, 1910 - August 19, 1995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Composer and engineer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Musique Concrete - Creating music with only source material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“Godfather of Sampling”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https://www.youtube.com/watch?v=CTf0yE15zzI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1075" y="1152475"/>
            <a:ext cx="340121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Karlheinz Stockhausen - “Elektronische Musick”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August 22, 1928 - December 5, 2007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Composer, NOT engineer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New Music - early synthesizer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https://www.youtube.com/watch?v=1GoUzk6fQAA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700" y="1473775"/>
            <a:ext cx="4260300" cy="277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Cage - “What is ‘Music’?”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September 5, 1912 - August 12, 1992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Post-war Avant Garde Pioneer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Known for non-standard use of instrumentation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“All-Sound” music theorist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https://www.youtube.com/watch?v=dH9IvOmKBMo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7575" y="1152475"/>
            <a:ext cx="322413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the Instruments!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257425" y="1465000"/>
            <a:ext cx="3810000" cy="4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lang="en" sz="1500"/>
              <a:t>Stockhausen Studio Set (1970)</a:t>
            </a:r>
            <a:endParaRPr sz="1500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425" y="1901488"/>
            <a:ext cx="38100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88975"/>
            <a:ext cx="4260300" cy="316819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797150" y="1152475"/>
            <a:ext cx="3810000" cy="43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Schaeffer and the Acousmonium (1974)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else have we experimented in sound?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4126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Jean-Henri d’Anglebert’s table of ornamentation, 1689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3113" y="1152475"/>
            <a:ext cx="5017775" cy="297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else have we experimented in sound?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4126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Bassoon itself!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8450" y="1251125"/>
            <a:ext cx="5187100" cy="256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