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Montserrat"/>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5a9de968e1_0_8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a9de968e1_0_8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5a9de968e1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a9de968e1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5a9de968e1_0_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a9de968e1_0_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5a9de968e1_0_8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a9de968e1_0_8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5a9de968e1_0_8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5a9de968e1_0_8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5a9de968e1_0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a9de968e1_0_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5a9de968e1_0_8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a9de968e1_0_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5a9de968e1_0_8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a9de968e1_0_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5a9de968e1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a9de968e1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5a9de968e1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a9de968e1_0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e33ecec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e33ecec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5a9de968e1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a9de968e1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5a9de968e1_0_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a9de968e1_0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5a9de968e1_0_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a9de968e1_0_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a9de968e1_0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a9de968e1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5a9de968e1_0_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a9de968e1_0_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649750" y="272200"/>
            <a:ext cx="5240400" cy="1872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The Bassoon Reed in Early American Bands (1830-1950)</a:t>
            </a:r>
            <a:endParaRPr/>
          </a:p>
        </p:txBody>
      </p:sp>
      <p:sp>
        <p:nvSpPr>
          <p:cNvPr id="135" name="Google Shape;135;p13"/>
          <p:cNvSpPr txBox="1"/>
          <p:nvPr>
            <p:ph idx="1" type="subTitle"/>
          </p:nvPr>
        </p:nvSpPr>
        <p:spPr>
          <a:xfrm>
            <a:off x="6601725" y="3466750"/>
            <a:ext cx="1248300" cy="506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Stuart Young II</a:t>
            </a:r>
            <a:endParaRPr/>
          </a:p>
        </p:txBody>
      </p:sp>
      <p:pic>
        <p:nvPicPr>
          <p:cNvPr id="136" name="Google Shape;136;p13"/>
          <p:cNvPicPr preferRelativeResize="0"/>
          <p:nvPr/>
        </p:nvPicPr>
        <p:blipFill>
          <a:blip r:embed="rId3">
            <a:alphaModFix/>
          </a:blip>
          <a:stretch>
            <a:fillRect/>
          </a:stretch>
        </p:blipFill>
        <p:spPr>
          <a:xfrm>
            <a:off x="152400" y="2448500"/>
            <a:ext cx="5341027" cy="254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Early 20th Century American Band Music Examples:</a:t>
            </a:r>
            <a:endParaRPr/>
          </a:p>
        </p:txBody>
      </p:sp>
      <p:sp>
        <p:nvSpPr>
          <p:cNvPr id="210" name="Google Shape;210;p22"/>
          <p:cNvSpPr txBox="1"/>
          <p:nvPr>
            <p:ph idx="1" type="body"/>
          </p:nvPr>
        </p:nvSpPr>
        <p:spPr>
          <a:xfrm>
            <a:off x="2710500" y="3448925"/>
            <a:ext cx="4212900" cy="40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Lincolnshire Posy, Harkstow Grange, mm. 34 - end. 1937.</a:t>
            </a:r>
            <a:endParaRPr/>
          </a:p>
        </p:txBody>
      </p:sp>
      <p:pic>
        <p:nvPicPr>
          <p:cNvPr id="211" name="Google Shape;211;p22"/>
          <p:cNvPicPr preferRelativeResize="0"/>
          <p:nvPr/>
        </p:nvPicPr>
        <p:blipFill>
          <a:blip r:embed="rId3">
            <a:alphaModFix/>
          </a:blip>
          <a:stretch>
            <a:fillRect/>
          </a:stretch>
        </p:blipFill>
        <p:spPr>
          <a:xfrm>
            <a:off x="1297500" y="1567550"/>
            <a:ext cx="7038900" cy="1778525"/>
          </a:xfrm>
          <a:prstGeom prst="rect">
            <a:avLst/>
          </a:prstGeom>
          <a:noFill/>
          <a:ln>
            <a:noFill/>
          </a:ln>
        </p:spPr>
      </p:pic>
      <p:cxnSp>
        <p:nvCxnSpPr>
          <p:cNvPr id="212" name="Google Shape;212;p22"/>
          <p:cNvCxnSpPr/>
          <p:nvPr/>
        </p:nvCxnSpPr>
        <p:spPr>
          <a:xfrm>
            <a:off x="1429300" y="2647275"/>
            <a:ext cx="204600" cy="150900"/>
          </a:xfrm>
          <a:prstGeom prst="straightConnector1">
            <a:avLst/>
          </a:prstGeom>
          <a:noFill/>
          <a:ln cap="flat" cmpd="sng" w="9525">
            <a:solidFill>
              <a:srgbClr val="FF0000"/>
            </a:solidFill>
            <a:prstDash val="solid"/>
            <a:round/>
            <a:headEnd len="med" w="med" type="none"/>
            <a:tailEnd len="med" w="med" type="triangle"/>
          </a:ln>
        </p:spPr>
      </p:cxnSp>
      <p:cxnSp>
        <p:nvCxnSpPr>
          <p:cNvPr id="213" name="Google Shape;213;p22"/>
          <p:cNvCxnSpPr/>
          <p:nvPr/>
        </p:nvCxnSpPr>
        <p:spPr>
          <a:xfrm flipH="1">
            <a:off x="7956325" y="2536275"/>
            <a:ext cx="126300" cy="261900"/>
          </a:xfrm>
          <a:prstGeom prst="straightConnector1">
            <a:avLst/>
          </a:prstGeom>
          <a:noFill/>
          <a:ln cap="flat" cmpd="sng" w="9525">
            <a:solidFill>
              <a:srgbClr val="FF0000"/>
            </a:solidFill>
            <a:prstDash val="solid"/>
            <a:round/>
            <a:headEnd len="med" w="med" type="none"/>
            <a:tailEnd len="med" w="med" type="triangle"/>
          </a:ln>
        </p:spPr>
      </p:cxnSp>
      <p:cxnSp>
        <p:nvCxnSpPr>
          <p:cNvPr id="214" name="Google Shape;214;p22"/>
          <p:cNvCxnSpPr/>
          <p:nvPr/>
        </p:nvCxnSpPr>
        <p:spPr>
          <a:xfrm>
            <a:off x="4108150" y="1944100"/>
            <a:ext cx="204600" cy="1509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3"/>
          <p:cNvSpPr txBox="1"/>
          <p:nvPr>
            <p:ph type="title"/>
          </p:nvPr>
        </p:nvSpPr>
        <p:spPr>
          <a:xfrm>
            <a:off x="2405500" y="393750"/>
            <a:ext cx="4332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23"/>
          <p:cNvSpPr txBox="1"/>
          <p:nvPr>
            <p:ph idx="1" type="body"/>
          </p:nvPr>
        </p:nvSpPr>
        <p:spPr>
          <a:xfrm>
            <a:off x="2130450" y="4737600"/>
            <a:ext cx="4883100" cy="405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Lincolnshire Posy, Rufford Park Poachers, mm. 68-92. 1937.</a:t>
            </a:r>
            <a:endParaRPr/>
          </a:p>
        </p:txBody>
      </p:sp>
      <p:pic>
        <p:nvPicPr>
          <p:cNvPr id="221" name="Google Shape;221;p23"/>
          <p:cNvPicPr preferRelativeResize="0"/>
          <p:nvPr/>
        </p:nvPicPr>
        <p:blipFill>
          <a:blip r:embed="rId3">
            <a:alphaModFix/>
          </a:blip>
          <a:stretch>
            <a:fillRect/>
          </a:stretch>
        </p:blipFill>
        <p:spPr>
          <a:xfrm>
            <a:off x="1464838" y="178125"/>
            <a:ext cx="6704213" cy="4559476"/>
          </a:xfrm>
          <a:prstGeom prst="rect">
            <a:avLst/>
          </a:prstGeom>
          <a:noFill/>
          <a:ln>
            <a:noFill/>
          </a:ln>
        </p:spPr>
      </p:pic>
      <p:cxnSp>
        <p:nvCxnSpPr>
          <p:cNvPr id="222" name="Google Shape;222;p23"/>
          <p:cNvCxnSpPr/>
          <p:nvPr/>
        </p:nvCxnSpPr>
        <p:spPr>
          <a:xfrm>
            <a:off x="2355325" y="1378975"/>
            <a:ext cx="3300" cy="201300"/>
          </a:xfrm>
          <a:prstGeom prst="straightConnector1">
            <a:avLst/>
          </a:prstGeom>
          <a:noFill/>
          <a:ln cap="flat" cmpd="sng" w="9525">
            <a:solidFill>
              <a:srgbClr val="FF0000"/>
            </a:solidFill>
            <a:prstDash val="solid"/>
            <a:round/>
            <a:headEnd len="med" w="med" type="none"/>
            <a:tailEnd len="med" w="med" type="triangle"/>
          </a:ln>
        </p:spPr>
      </p:cxnSp>
      <p:cxnSp>
        <p:nvCxnSpPr>
          <p:cNvPr id="223" name="Google Shape;223;p23"/>
          <p:cNvCxnSpPr/>
          <p:nvPr/>
        </p:nvCxnSpPr>
        <p:spPr>
          <a:xfrm rot="10800000">
            <a:off x="2354150" y="2135475"/>
            <a:ext cx="1200" cy="240000"/>
          </a:xfrm>
          <a:prstGeom prst="straightConnector1">
            <a:avLst/>
          </a:prstGeom>
          <a:noFill/>
          <a:ln cap="flat" cmpd="sng" w="9525">
            <a:solidFill>
              <a:srgbClr val="FF0000"/>
            </a:solidFill>
            <a:prstDash val="solid"/>
            <a:round/>
            <a:headEnd len="med" w="med" type="none"/>
            <a:tailEnd len="med" w="med" type="triangle"/>
          </a:ln>
        </p:spPr>
      </p:cxnSp>
      <p:sp>
        <p:nvSpPr>
          <p:cNvPr id="224" name="Google Shape;224;p23"/>
          <p:cNvSpPr/>
          <p:nvPr/>
        </p:nvSpPr>
        <p:spPr>
          <a:xfrm>
            <a:off x="2123825" y="493200"/>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a:off x="3715600" y="493200"/>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a:off x="2982225" y="1632025"/>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a:off x="7472875" y="447125"/>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a:off x="5259875" y="447125"/>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
          <p:cNvSpPr/>
          <p:nvPr/>
        </p:nvSpPr>
        <p:spPr>
          <a:xfrm>
            <a:off x="5190850" y="4105175"/>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a:off x="4255300" y="4105175"/>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a:off x="2170600" y="4105175"/>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a:off x="5731525" y="1632025"/>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a:off x="2170600" y="2812525"/>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p:nvPr/>
        </p:nvSpPr>
        <p:spPr>
          <a:xfrm>
            <a:off x="6503500" y="1632025"/>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a:off x="4490200" y="2819775"/>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a:off x="7934150" y="4105175"/>
            <a:ext cx="234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Early American Bassoon Reed Constraints (1920-1945):</a:t>
            </a:r>
            <a:endParaRPr/>
          </a:p>
        </p:txBody>
      </p:sp>
      <p:sp>
        <p:nvSpPr>
          <p:cNvPr id="242" name="Google Shape;242;p24"/>
          <p:cNvSpPr txBox="1"/>
          <p:nvPr>
            <p:ph idx="1" type="body"/>
          </p:nvPr>
        </p:nvSpPr>
        <p:spPr>
          <a:xfrm>
            <a:off x="1297500" y="1618200"/>
            <a:ext cx="7038900" cy="19071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AutoNum type="arabicPeriod"/>
            </a:pPr>
            <a:r>
              <a:rPr lang="en"/>
              <a:t>Reeds needed to play within a comfortable range of Bb1 - Bb4. (Caught up to Mozart Concerto)</a:t>
            </a:r>
            <a:endParaRPr/>
          </a:p>
          <a:p>
            <a:pPr indent="0" lvl="0" marL="457200" rtl="0" algn="l">
              <a:lnSpc>
                <a:spcPct val="6000"/>
              </a:lnSpc>
              <a:spcBef>
                <a:spcPts val="1600"/>
              </a:spcBef>
              <a:spcAft>
                <a:spcPts val="0"/>
              </a:spcAft>
              <a:buNone/>
            </a:pPr>
            <a:r>
              <a:t/>
            </a:r>
            <a:endParaRPr sz="800"/>
          </a:p>
          <a:p>
            <a:pPr indent="-311150" lvl="0" marL="457200" rtl="0" algn="l">
              <a:lnSpc>
                <a:spcPct val="100000"/>
              </a:lnSpc>
              <a:spcBef>
                <a:spcPts val="1600"/>
              </a:spcBef>
              <a:spcAft>
                <a:spcPts val="0"/>
              </a:spcAft>
              <a:buSzPts val="1300"/>
              <a:buAutoNum type="arabicPeriod"/>
            </a:pPr>
            <a:r>
              <a:rPr lang="en"/>
              <a:t>Reeds needed to have MORE contrast  in articulations. </a:t>
            </a:r>
            <a:endParaRPr/>
          </a:p>
          <a:p>
            <a:pPr indent="0" lvl="0" marL="0" rtl="0" algn="l">
              <a:lnSpc>
                <a:spcPct val="6000"/>
              </a:lnSpc>
              <a:spcBef>
                <a:spcPts val="1600"/>
              </a:spcBef>
              <a:spcAft>
                <a:spcPts val="0"/>
              </a:spcAft>
              <a:buNone/>
            </a:pPr>
            <a:r>
              <a:t/>
            </a:r>
            <a:endParaRPr/>
          </a:p>
          <a:p>
            <a:pPr indent="-311150" lvl="0" marL="457200" rtl="0" algn="l">
              <a:lnSpc>
                <a:spcPct val="100000"/>
              </a:lnSpc>
              <a:spcBef>
                <a:spcPts val="1600"/>
              </a:spcBef>
              <a:spcAft>
                <a:spcPts val="0"/>
              </a:spcAft>
              <a:buSzPts val="1300"/>
              <a:buAutoNum type="arabicPeriod"/>
            </a:pPr>
            <a:r>
              <a:rPr lang="en"/>
              <a:t>Reeds needed a dynamic range of triple piano (ppp) to 3 f’s (fff).</a:t>
            </a:r>
            <a:endParaRPr/>
          </a:p>
          <a:p>
            <a:pPr indent="0" lvl="0" marL="457200" rtl="0" algn="l">
              <a:lnSpc>
                <a:spcPct val="100000"/>
              </a:lnSpc>
              <a:spcBef>
                <a:spcPts val="1600"/>
              </a:spcBef>
              <a:spcAft>
                <a:spcPts val="0"/>
              </a:spcAft>
              <a:buNone/>
            </a:pPr>
            <a:r>
              <a:t/>
            </a:r>
            <a:endParaRPr/>
          </a:p>
          <a:p>
            <a:pPr indent="0" lvl="0" marL="0" rtl="0" algn="l">
              <a:spcBef>
                <a:spcPts val="1600"/>
              </a:spcBef>
              <a:spcAft>
                <a:spcPts val="0"/>
              </a:spcAft>
              <a:buNone/>
            </a:pPr>
            <a:r>
              <a:rPr lang="en" sz="1800"/>
              <a:t>CONCLUSION: Bassoon reeds were refined; thinner and narrow tip, thicker in the back, and generally lighter smaller in reed size. </a:t>
            </a:r>
            <a:endParaRPr sz="1800"/>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Bassoon Reed </a:t>
            </a:r>
            <a:r>
              <a:rPr lang="en"/>
              <a:t>Enthusiast</a:t>
            </a:r>
            <a:r>
              <a:rPr lang="en"/>
              <a:t>:</a:t>
            </a:r>
            <a:endParaRPr/>
          </a:p>
          <a:p>
            <a:pPr indent="0" lvl="0" marL="0" rtl="0" algn="l">
              <a:spcBef>
                <a:spcPts val="0"/>
              </a:spcBef>
              <a:spcAft>
                <a:spcPts val="0"/>
              </a:spcAft>
              <a:buNone/>
            </a:pPr>
            <a:r>
              <a:rPr lang="en"/>
              <a:t>Bernard Garfield (b. 1924)</a:t>
            </a:r>
            <a:endParaRPr/>
          </a:p>
        </p:txBody>
      </p:sp>
      <p:sp>
        <p:nvSpPr>
          <p:cNvPr id="248" name="Google Shape;248;p25"/>
          <p:cNvSpPr txBox="1"/>
          <p:nvPr>
            <p:ph idx="1" type="body"/>
          </p:nvPr>
        </p:nvSpPr>
        <p:spPr>
          <a:xfrm>
            <a:off x="3867425" y="1567550"/>
            <a:ext cx="44691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Studied English Literature at New York University, received his masters in composition from Columbia University.</a:t>
            </a:r>
            <a:endParaRPr/>
          </a:p>
          <a:p>
            <a:pPr indent="0" lvl="0" marL="0" rtl="0" algn="l">
              <a:spcBef>
                <a:spcPts val="1600"/>
              </a:spcBef>
              <a:spcAft>
                <a:spcPts val="0"/>
              </a:spcAft>
              <a:buNone/>
            </a:pPr>
            <a:r>
              <a:rPr lang="en"/>
              <a:t>Principal Bassoonist for the Philadelphia Orchestra from 1957-2000.</a:t>
            </a:r>
            <a:endParaRPr/>
          </a:p>
          <a:p>
            <a:pPr indent="0" lvl="0" marL="0" rtl="0" algn="l">
              <a:spcBef>
                <a:spcPts val="1600"/>
              </a:spcBef>
              <a:spcAft>
                <a:spcPts val="0"/>
              </a:spcAft>
              <a:buNone/>
            </a:pPr>
            <a:r>
              <a:rPr lang="en"/>
              <a:t>Taught at Temple and Curtis Universities. </a:t>
            </a:r>
            <a:endParaRPr/>
          </a:p>
          <a:p>
            <a:pPr indent="0" lvl="0" marL="0" rtl="0" algn="l">
              <a:spcBef>
                <a:spcPts val="1600"/>
              </a:spcBef>
              <a:spcAft>
                <a:spcPts val="1600"/>
              </a:spcAft>
              <a:buNone/>
            </a:pPr>
            <a:r>
              <a:rPr lang="en"/>
              <a:t>Submitted his findings on reed research for publication.</a:t>
            </a:r>
            <a:endParaRPr/>
          </a:p>
        </p:txBody>
      </p:sp>
      <p:pic>
        <p:nvPicPr>
          <p:cNvPr id="249" name="Google Shape;249;p25"/>
          <p:cNvPicPr preferRelativeResize="0"/>
          <p:nvPr/>
        </p:nvPicPr>
        <p:blipFill>
          <a:blip r:embed="rId3">
            <a:alphaModFix/>
          </a:blip>
          <a:stretch>
            <a:fillRect/>
          </a:stretch>
        </p:blipFill>
        <p:spPr>
          <a:xfrm>
            <a:off x="1297490" y="1567550"/>
            <a:ext cx="2328960" cy="2911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6"/>
          <p:cNvSpPr txBox="1"/>
          <p:nvPr>
            <p:ph type="title"/>
          </p:nvPr>
        </p:nvSpPr>
        <p:spPr>
          <a:xfrm>
            <a:off x="5038725" y="393750"/>
            <a:ext cx="32976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Garfield’s Hand Drawn Diagram</a:t>
            </a:r>
            <a:endParaRPr/>
          </a:p>
        </p:txBody>
      </p:sp>
      <p:sp>
        <p:nvSpPr>
          <p:cNvPr id="255" name="Google Shape;255;p26"/>
          <p:cNvSpPr txBox="1"/>
          <p:nvPr>
            <p:ph idx="1" type="body"/>
          </p:nvPr>
        </p:nvSpPr>
        <p:spPr>
          <a:xfrm>
            <a:off x="5038800" y="1567550"/>
            <a:ext cx="32976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Shows the different areas to scrape on a reed.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Garfield inspired many bassoon teachers and reed </a:t>
            </a:r>
            <a:r>
              <a:rPr lang="en"/>
              <a:t>enthusiasts</a:t>
            </a:r>
            <a:r>
              <a:rPr lang="en"/>
              <a:t> to understand reeds on micro levels.</a:t>
            </a:r>
            <a:endParaRPr/>
          </a:p>
        </p:txBody>
      </p:sp>
      <p:pic>
        <p:nvPicPr>
          <p:cNvPr id="256" name="Google Shape;256;p26"/>
          <p:cNvPicPr preferRelativeResize="0"/>
          <p:nvPr/>
        </p:nvPicPr>
        <p:blipFill>
          <a:blip r:embed="rId3">
            <a:alphaModFix/>
          </a:blip>
          <a:stretch>
            <a:fillRect/>
          </a:stretch>
        </p:blipFill>
        <p:spPr>
          <a:xfrm>
            <a:off x="1297500" y="428625"/>
            <a:ext cx="3657600" cy="4286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7"/>
          <p:cNvSpPr txBox="1"/>
          <p:nvPr>
            <p:ph type="title"/>
          </p:nvPr>
        </p:nvSpPr>
        <p:spPr>
          <a:xfrm>
            <a:off x="1531050" y="235100"/>
            <a:ext cx="6081900" cy="51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Diagram of Bassoon Reed Styles</a:t>
            </a:r>
            <a:endParaRPr/>
          </a:p>
        </p:txBody>
      </p:sp>
      <p:pic>
        <p:nvPicPr>
          <p:cNvPr id="262" name="Google Shape;262;p27"/>
          <p:cNvPicPr preferRelativeResize="0"/>
          <p:nvPr/>
        </p:nvPicPr>
        <p:blipFill>
          <a:blip r:embed="rId3">
            <a:alphaModFix/>
          </a:blip>
          <a:stretch>
            <a:fillRect/>
          </a:stretch>
        </p:blipFill>
        <p:spPr>
          <a:xfrm>
            <a:off x="1531050" y="826425"/>
            <a:ext cx="6081899" cy="408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68" name="Google Shape;268;p28"/>
          <p:cNvSpPr txBox="1"/>
          <p:nvPr>
            <p:ph idx="1" type="body"/>
          </p:nvPr>
        </p:nvSpPr>
        <p:spPr>
          <a:xfrm>
            <a:off x="1297500" y="1307850"/>
            <a:ext cx="7038900" cy="26781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AutoNum type="arabicPeriod"/>
            </a:pPr>
            <a:r>
              <a:rPr lang="en"/>
              <a:t>Not much was improved on </a:t>
            </a:r>
            <a:r>
              <a:rPr lang="en"/>
              <a:t>American bassoon reed making methods from 1830-1900, because the music didn’t demand a whole lot from bassoonists.</a:t>
            </a:r>
            <a:endParaRPr/>
          </a:p>
          <a:p>
            <a:pPr indent="0" lvl="0" marL="457200" rtl="0" algn="l">
              <a:lnSpc>
                <a:spcPct val="100000"/>
              </a:lnSpc>
              <a:spcBef>
                <a:spcPts val="1600"/>
              </a:spcBef>
              <a:spcAft>
                <a:spcPts val="0"/>
              </a:spcAft>
              <a:buNone/>
            </a:pPr>
            <a:r>
              <a:t/>
            </a:r>
            <a:endParaRPr sz="800"/>
          </a:p>
          <a:p>
            <a:pPr indent="-311150" lvl="0" marL="457200" rtl="0" algn="l">
              <a:lnSpc>
                <a:spcPct val="100000"/>
              </a:lnSpc>
              <a:spcBef>
                <a:spcPts val="1600"/>
              </a:spcBef>
              <a:spcAft>
                <a:spcPts val="0"/>
              </a:spcAft>
              <a:buSzPts val="1300"/>
              <a:buAutoNum type="arabicPeriod"/>
            </a:pPr>
            <a:r>
              <a:rPr lang="en"/>
              <a:t>American band ed. programs in the early 1900’s </a:t>
            </a:r>
            <a:r>
              <a:rPr lang="en"/>
              <a:t>elevated</a:t>
            </a:r>
            <a:r>
              <a:rPr lang="en"/>
              <a:t> the performance standards of all musicians, gave nationalistic identity to American style reed making, and refined reed making technique leading into early reed research.</a:t>
            </a:r>
            <a:endParaRPr/>
          </a:p>
          <a:p>
            <a:pPr indent="0" lvl="0" marL="457200" rtl="0" algn="l">
              <a:lnSpc>
                <a:spcPct val="100000"/>
              </a:lnSpc>
              <a:spcBef>
                <a:spcPts val="1600"/>
              </a:spcBef>
              <a:spcAft>
                <a:spcPts val="0"/>
              </a:spcAft>
              <a:buNone/>
            </a:pPr>
            <a:r>
              <a:t/>
            </a:r>
            <a:endParaRPr sz="800"/>
          </a:p>
          <a:p>
            <a:pPr indent="-311150" lvl="0" marL="457200" rtl="0" algn="l">
              <a:lnSpc>
                <a:spcPct val="100000"/>
              </a:lnSpc>
              <a:spcBef>
                <a:spcPts val="1600"/>
              </a:spcBef>
              <a:spcAft>
                <a:spcPts val="0"/>
              </a:spcAft>
              <a:buSzPts val="1300"/>
              <a:buAutoNum type="arabicPeriod"/>
            </a:pPr>
            <a:r>
              <a:rPr lang="en"/>
              <a:t>As musicianship improved, music scores demanded more from bassoonists as well as their reeds.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9"/>
          <p:cNvSpPr txBox="1"/>
          <p:nvPr>
            <p:ph type="title"/>
          </p:nvPr>
        </p:nvSpPr>
        <p:spPr>
          <a:xfrm>
            <a:off x="1297500" y="2013450"/>
            <a:ext cx="7038900" cy="5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Citations: </a:t>
            </a:r>
            <a:endParaRPr sz="1800"/>
          </a:p>
        </p:txBody>
      </p:sp>
      <p:sp>
        <p:nvSpPr>
          <p:cNvPr id="274" name="Google Shape;274;p29"/>
          <p:cNvSpPr txBox="1"/>
          <p:nvPr>
            <p:ph idx="1" type="body"/>
          </p:nvPr>
        </p:nvSpPr>
        <p:spPr>
          <a:xfrm>
            <a:off x="1297500" y="2571750"/>
            <a:ext cx="7038900" cy="23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Arial"/>
                <a:ea typeface="Arial"/>
                <a:cs typeface="Arial"/>
                <a:sym typeface="Arial"/>
              </a:rPr>
              <a:t>Corporan, Eugene Migliaro. </a:t>
            </a:r>
            <a:r>
              <a:rPr i="1" lang="en" sz="1100">
                <a:latin typeface="Arial"/>
                <a:ea typeface="Arial"/>
                <a:cs typeface="Arial"/>
                <a:sym typeface="Arial"/>
              </a:rPr>
              <a:t>Teaching Music through Performance in Band.</a:t>
            </a:r>
            <a:r>
              <a:rPr lang="en" sz="1100">
                <a:latin typeface="Arial"/>
                <a:ea typeface="Arial"/>
                <a:cs typeface="Arial"/>
                <a:sym typeface="Arial"/>
              </a:rPr>
              <a:t>Vol. 6., (Chicago, 2007).</a:t>
            </a:r>
            <a:endParaRPr sz="1100">
              <a:latin typeface="Arial"/>
              <a:ea typeface="Arial"/>
              <a:cs typeface="Arial"/>
              <a:sym typeface="Arial"/>
            </a:endParaRPr>
          </a:p>
          <a:p>
            <a:pPr indent="0" lvl="0" marL="0" rtl="0" algn="l">
              <a:spcBef>
                <a:spcPts val="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 sz="1100">
                <a:latin typeface="Arial"/>
                <a:ea typeface="Arial"/>
                <a:cs typeface="Arial"/>
                <a:sym typeface="Arial"/>
              </a:rPr>
              <a:t>Garfield, Bernard. “</a:t>
            </a:r>
            <a:r>
              <a:rPr i="1" lang="en" sz="1100">
                <a:latin typeface="Arial"/>
                <a:ea typeface="Arial"/>
                <a:cs typeface="Arial"/>
                <a:sym typeface="Arial"/>
              </a:rPr>
              <a:t>How I Finish a Reed</a:t>
            </a:r>
            <a:r>
              <a:rPr lang="en" sz="1100">
                <a:latin typeface="Arial"/>
                <a:ea typeface="Arial"/>
                <a:cs typeface="Arial"/>
                <a:sym typeface="Arial"/>
              </a:rPr>
              <a:t>.” </a:t>
            </a:r>
            <a:r>
              <a:rPr i="1" lang="en" sz="1100">
                <a:latin typeface="Arial"/>
                <a:ea typeface="Arial"/>
                <a:cs typeface="Arial"/>
                <a:sym typeface="Arial"/>
              </a:rPr>
              <a:t>The World’s Bassoonists.</a:t>
            </a:r>
            <a:r>
              <a:rPr lang="en" sz="1100">
                <a:latin typeface="Arial"/>
                <a:ea typeface="Arial"/>
                <a:cs typeface="Arial"/>
                <a:sym typeface="Arial"/>
              </a:rPr>
              <a:t>Vol. 1., No.3. (1970). </a:t>
            </a:r>
            <a:endParaRPr sz="1100">
              <a:latin typeface="Arial"/>
              <a:ea typeface="Arial"/>
              <a:cs typeface="Arial"/>
              <a:sym typeface="Arial"/>
            </a:endParaRPr>
          </a:p>
          <a:p>
            <a:pPr indent="0" lvl="0" marL="0" rtl="0" algn="l">
              <a:spcBef>
                <a:spcPts val="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218181"/>
              </a:lnSpc>
              <a:spcBef>
                <a:spcPts val="0"/>
              </a:spcBef>
              <a:spcAft>
                <a:spcPts val="0"/>
              </a:spcAft>
              <a:buNone/>
            </a:pPr>
            <a:r>
              <a:rPr lang="en" sz="1100">
                <a:latin typeface="Arial"/>
                <a:ea typeface="Arial"/>
                <a:cs typeface="Arial"/>
                <a:sym typeface="Arial"/>
              </a:rPr>
              <a:t>Grainger, Percy Aldridge. </a:t>
            </a:r>
            <a:r>
              <a:rPr i="1" lang="en" sz="1100">
                <a:latin typeface="Arial"/>
                <a:ea typeface="Arial"/>
                <a:cs typeface="Arial"/>
                <a:sym typeface="Arial"/>
              </a:rPr>
              <a:t>Lincolnshire Posy, No. </a:t>
            </a:r>
            <a:r>
              <a:rPr lang="en" sz="1100">
                <a:latin typeface="Arial"/>
                <a:ea typeface="Arial"/>
                <a:cs typeface="Arial"/>
                <a:sym typeface="Arial"/>
              </a:rPr>
              <a:t>34. Augener Ltd., (London, 1940).</a:t>
            </a:r>
            <a:endParaRPr sz="1100">
              <a:latin typeface="Arial"/>
              <a:ea typeface="Arial"/>
              <a:cs typeface="Arial"/>
              <a:sym typeface="Arial"/>
            </a:endParaRPr>
          </a:p>
          <a:p>
            <a:pPr indent="0" lvl="0" marL="0" rtl="0" algn="l">
              <a:lnSpc>
                <a:spcPct val="218181"/>
              </a:lnSpc>
              <a:spcBef>
                <a:spcPts val="0"/>
              </a:spcBef>
              <a:spcAft>
                <a:spcPts val="0"/>
              </a:spcAft>
              <a:buNone/>
            </a:pPr>
            <a:r>
              <a:rPr lang="en" sz="1100">
                <a:latin typeface="Arial"/>
                <a:ea typeface="Arial"/>
                <a:cs typeface="Arial"/>
                <a:sym typeface="Arial"/>
              </a:rPr>
              <a:t>Hunsberger, Donald. </a:t>
            </a:r>
            <a:r>
              <a:rPr i="1" lang="en" sz="1100">
                <a:latin typeface="Arial"/>
                <a:ea typeface="Arial"/>
                <a:cs typeface="Arial"/>
                <a:sym typeface="Arial"/>
              </a:rPr>
              <a:t>Defining the Wind Band Sound</a:t>
            </a:r>
            <a:r>
              <a:rPr lang="en" sz="1100">
                <a:latin typeface="Arial"/>
                <a:ea typeface="Arial"/>
                <a:cs typeface="Arial"/>
                <a:sym typeface="Arial"/>
              </a:rPr>
              <a:t>. (New York. Publication).</a:t>
            </a:r>
            <a:endParaRPr sz="1100">
              <a:latin typeface="Arial"/>
              <a:ea typeface="Arial"/>
              <a:cs typeface="Arial"/>
              <a:sym typeface="Arial"/>
            </a:endParaRPr>
          </a:p>
          <a:p>
            <a:pPr indent="0" lvl="0" marL="0" rtl="0" algn="l">
              <a:spcBef>
                <a:spcPts val="0"/>
              </a:spcBef>
              <a:spcAft>
                <a:spcPts val="0"/>
              </a:spcAft>
              <a:buNone/>
            </a:pPr>
            <a:r>
              <a:rPr lang="en" sz="1100">
                <a:latin typeface="Arial"/>
                <a:ea typeface="Arial"/>
                <a:cs typeface="Arial"/>
                <a:sym typeface="Arial"/>
              </a:rPr>
              <a:t>Maslanka, David. </a:t>
            </a:r>
            <a:r>
              <a:rPr i="1" lang="en" sz="1100">
                <a:latin typeface="Arial"/>
                <a:ea typeface="Arial"/>
                <a:cs typeface="Arial"/>
                <a:sym typeface="Arial"/>
              </a:rPr>
              <a:t>Child’s Garden of Dreams</a:t>
            </a:r>
            <a:r>
              <a:rPr lang="en" sz="1100">
                <a:latin typeface="Arial"/>
                <a:ea typeface="Arial"/>
                <a:cs typeface="Arial"/>
                <a:sym typeface="Arial"/>
              </a:rPr>
              <a:t>. (New York: C. Fisher, 1988). </a:t>
            </a:r>
            <a:endParaRPr sz="1100">
              <a:latin typeface="Arial"/>
              <a:ea typeface="Arial"/>
              <a:cs typeface="Arial"/>
              <a:sym typeface="Arial"/>
            </a:endParaRPr>
          </a:p>
          <a:p>
            <a:pPr indent="0" lvl="0" marL="0" rtl="0" algn="l">
              <a:spcBef>
                <a:spcPts val="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rtl="0" algn="l">
              <a:spcBef>
                <a:spcPts val="0"/>
              </a:spcBef>
              <a:spcAft>
                <a:spcPts val="0"/>
              </a:spcAft>
              <a:buNone/>
            </a:pPr>
            <a:r>
              <a:rPr lang="en" sz="1100">
                <a:latin typeface="Arial"/>
                <a:ea typeface="Arial"/>
                <a:cs typeface="Arial"/>
                <a:sym typeface="Arial"/>
              </a:rPr>
              <a:t>Rubinstein, Anton. </a:t>
            </a:r>
            <a:r>
              <a:rPr i="1" lang="en" sz="1100">
                <a:latin typeface="Arial"/>
                <a:ea typeface="Arial"/>
                <a:cs typeface="Arial"/>
                <a:sym typeface="Arial"/>
              </a:rPr>
              <a:t>Overture Triomphale, Op.43. </a:t>
            </a:r>
            <a:r>
              <a:rPr lang="en" sz="1100">
                <a:latin typeface="Arial"/>
                <a:ea typeface="Arial"/>
                <a:cs typeface="Arial"/>
                <a:sym typeface="Arial"/>
              </a:rPr>
              <a:t>(1855).</a:t>
            </a:r>
            <a:endParaRPr sz="1100">
              <a:latin typeface="Arial"/>
              <a:ea typeface="Arial"/>
              <a:cs typeface="Arial"/>
              <a:sym typeface="Arial"/>
            </a:endParaRPr>
          </a:p>
          <a:p>
            <a:pPr indent="0" lvl="0" marL="0" rtl="0" algn="l">
              <a:spcBef>
                <a:spcPts val="0"/>
              </a:spcBef>
              <a:spcAft>
                <a:spcPts val="1600"/>
              </a:spcAft>
              <a:buNone/>
            </a:pPr>
            <a:r>
              <a:t/>
            </a:r>
            <a:endParaRPr/>
          </a:p>
        </p:txBody>
      </p:sp>
      <p:sp>
        <p:nvSpPr>
          <p:cNvPr id="275" name="Google Shape;275;p29"/>
          <p:cNvSpPr txBox="1"/>
          <p:nvPr>
            <p:ph type="title"/>
          </p:nvPr>
        </p:nvSpPr>
        <p:spPr>
          <a:xfrm>
            <a:off x="1297500" y="1036525"/>
            <a:ext cx="7038900" cy="55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Thank You!</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I Conducted the Research</a:t>
            </a:r>
            <a:endParaRPr/>
          </a:p>
        </p:txBody>
      </p:sp>
      <p:sp>
        <p:nvSpPr>
          <p:cNvPr id="142" name="Google Shape;142;p14"/>
          <p:cNvSpPr txBox="1"/>
          <p:nvPr>
            <p:ph idx="1" type="body"/>
          </p:nvPr>
        </p:nvSpPr>
        <p:spPr>
          <a:xfrm>
            <a:off x="1297500" y="1225150"/>
            <a:ext cx="5209500" cy="3736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b="1" lang="en" u="sng"/>
              <a:t>Analyzed</a:t>
            </a:r>
            <a:r>
              <a:rPr lang="en"/>
              <a:t> early American </a:t>
            </a:r>
            <a:r>
              <a:rPr b="1" lang="en" u="sng"/>
              <a:t>band scores</a:t>
            </a:r>
            <a:r>
              <a:rPr lang="en"/>
              <a:t> for clues, compared to European music around the time.</a:t>
            </a:r>
            <a:endParaRPr/>
          </a:p>
          <a:p>
            <a:pPr indent="0" lvl="0" marL="457200" rtl="0" algn="l">
              <a:spcBef>
                <a:spcPts val="1600"/>
              </a:spcBef>
              <a:spcAft>
                <a:spcPts val="0"/>
              </a:spcAft>
              <a:buNone/>
            </a:pPr>
            <a:r>
              <a:t/>
            </a:r>
            <a:endParaRPr sz="800"/>
          </a:p>
          <a:p>
            <a:pPr indent="-311150" lvl="0" marL="457200" rtl="0" algn="l">
              <a:spcBef>
                <a:spcPts val="1600"/>
              </a:spcBef>
              <a:spcAft>
                <a:spcPts val="0"/>
              </a:spcAft>
              <a:buSzPts val="1300"/>
              <a:buAutoNum type="arabicPeriod"/>
            </a:pPr>
            <a:r>
              <a:rPr b="1" lang="en" u="sng"/>
              <a:t>Assessed</a:t>
            </a:r>
            <a:r>
              <a:rPr lang="en"/>
              <a:t> the level of </a:t>
            </a:r>
            <a:r>
              <a:rPr b="1" lang="en" u="sng"/>
              <a:t>difficulty of band scores</a:t>
            </a:r>
            <a:r>
              <a:rPr lang="en"/>
              <a:t>, compared to scores in Europe.</a:t>
            </a:r>
            <a:endParaRPr/>
          </a:p>
          <a:p>
            <a:pPr indent="0" lvl="0" marL="457200" rtl="0" algn="l">
              <a:spcBef>
                <a:spcPts val="1600"/>
              </a:spcBef>
              <a:spcAft>
                <a:spcPts val="0"/>
              </a:spcAft>
              <a:buNone/>
            </a:pPr>
            <a:r>
              <a:t/>
            </a:r>
            <a:endParaRPr sz="800"/>
          </a:p>
          <a:p>
            <a:pPr indent="-311150" lvl="0" marL="457200" rtl="0" algn="l">
              <a:spcBef>
                <a:spcPts val="1600"/>
              </a:spcBef>
              <a:spcAft>
                <a:spcPts val="0"/>
              </a:spcAft>
              <a:buSzPts val="1300"/>
              <a:buAutoNum type="arabicPeriod"/>
            </a:pPr>
            <a:r>
              <a:rPr b="1" lang="en" u="sng"/>
              <a:t>Formulated</a:t>
            </a:r>
            <a:r>
              <a:rPr lang="en"/>
              <a:t> </a:t>
            </a:r>
            <a:r>
              <a:rPr b="1" lang="en" u="sng"/>
              <a:t>reed designs</a:t>
            </a:r>
            <a:r>
              <a:rPr lang="en"/>
              <a:t> that fit the band’s performance criteria.</a:t>
            </a:r>
            <a:endParaRPr/>
          </a:p>
          <a:p>
            <a:pPr indent="0" lvl="0" marL="457200" rtl="0" algn="l">
              <a:spcBef>
                <a:spcPts val="1600"/>
              </a:spcBef>
              <a:spcAft>
                <a:spcPts val="0"/>
              </a:spcAft>
              <a:buNone/>
            </a:pPr>
            <a:r>
              <a:t/>
            </a:r>
            <a:endParaRPr sz="800"/>
          </a:p>
          <a:p>
            <a:pPr indent="-311150" lvl="0" marL="457200" rtl="0" algn="l">
              <a:spcBef>
                <a:spcPts val="1600"/>
              </a:spcBef>
              <a:spcAft>
                <a:spcPts val="0"/>
              </a:spcAft>
              <a:buSzPts val="1300"/>
              <a:buAutoNum type="arabicPeriod"/>
            </a:pPr>
            <a:r>
              <a:rPr b="1" lang="en" u="sng"/>
              <a:t>Compared</a:t>
            </a:r>
            <a:r>
              <a:rPr lang="en"/>
              <a:t> those designs </a:t>
            </a:r>
            <a:r>
              <a:rPr b="1" lang="en" u="sng"/>
              <a:t>to other European/orchestral designs</a:t>
            </a:r>
            <a:r>
              <a:rPr lang="en"/>
              <a:t>.</a:t>
            </a:r>
            <a:endParaRPr/>
          </a:p>
        </p:txBody>
      </p:sp>
      <p:pic>
        <p:nvPicPr>
          <p:cNvPr id="143" name="Google Shape;143;p14"/>
          <p:cNvPicPr preferRelativeResize="0"/>
          <p:nvPr/>
        </p:nvPicPr>
        <p:blipFill>
          <a:blip r:embed="rId3">
            <a:alphaModFix/>
          </a:blip>
          <a:stretch>
            <a:fillRect/>
          </a:stretch>
        </p:blipFill>
        <p:spPr>
          <a:xfrm>
            <a:off x="6507127" y="882750"/>
            <a:ext cx="2028497" cy="359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052550" y="393725"/>
            <a:ext cx="70389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19th Century American Band Excerpts:</a:t>
            </a:r>
            <a:endParaRPr/>
          </a:p>
        </p:txBody>
      </p:sp>
      <p:sp>
        <p:nvSpPr>
          <p:cNvPr id="149" name="Google Shape;149;p15"/>
          <p:cNvSpPr txBox="1"/>
          <p:nvPr>
            <p:ph idx="1" type="body"/>
          </p:nvPr>
        </p:nvSpPr>
        <p:spPr>
          <a:xfrm>
            <a:off x="1052550" y="4416713"/>
            <a:ext cx="7038900" cy="315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Ex. 2 - </a:t>
            </a:r>
            <a:r>
              <a:rPr lang="en"/>
              <a:t>Overture to </a:t>
            </a:r>
            <a:r>
              <a:rPr i="1" lang="en"/>
              <a:t>La Reine de Saba</a:t>
            </a:r>
            <a:r>
              <a:rPr lang="en"/>
              <a:t> by Gounod. 1884. mm. 477-484</a:t>
            </a:r>
            <a:endParaRPr/>
          </a:p>
        </p:txBody>
      </p:sp>
      <p:pic>
        <p:nvPicPr>
          <p:cNvPr id="150" name="Google Shape;150;p15"/>
          <p:cNvPicPr preferRelativeResize="0"/>
          <p:nvPr/>
        </p:nvPicPr>
        <p:blipFill>
          <a:blip r:embed="rId3">
            <a:alphaModFix/>
          </a:blip>
          <a:stretch>
            <a:fillRect/>
          </a:stretch>
        </p:blipFill>
        <p:spPr>
          <a:xfrm>
            <a:off x="212327" y="1232025"/>
            <a:ext cx="8719350" cy="1339721"/>
          </a:xfrm>
          <a:prstGeom prst="rect">
            <a:avLst/>
          </a:prstGeom>
          <a:noFill/>
          <a:ln>
            <a:noFill/>
          </a:ln>
        </p:spPr>
      </p:pic>
      <p:sp>
        <p:nvSpPr>
          <p:cNvPr id="151" name="Google Shape;151;p15"/>
          <p:cNvSpPr txBox="1"/>
          <p:nvPr>
            <p:ph idx="1" type="body"/>
          </p:nvPr>
        </p:nvSpPr>
        <p:spPr>
          <a:xfrm>
            <a:off x="1052550" y="2716400"/>
            <a:ext cx="7038900" cy="315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Ex. 1 - </a:t>
            </a:r>
            <a:r>
              <a:rPr lang="en"/>
              <a:t>Finale to Act 1 of </a:t>
            </a:r>
            <a:r>
              <a:rPr i="1" lang="en"/>
              <a:t>Gustavus the III</a:t>
            </a:r>
            <a:r>
              <a:rPr lang="en"/>
              <a:t>, by Arber. 1834. mm. 1-9 </a:t>
            </a:r>
            <a:endParaRPr/>
          </a:p>
        </p:txBody>
      </p:sp>
      <p:pic>
        <p:nvPicPr>
          <p:cNvPr id="152" name="Google Shape;152;p15"/>
          <p:cNvPicPr preferRelativeResize="0"/>
          <p:nvPr/>
        </p:nvPicPr>
        <p:blipFill>
          <a:blip r:embed="rId4">
            <a:alphaModFix/>
          </a:blip>
          <a:stretch>
            <a:fillRect/>
          </a:stretch>
        </p:blipFill>
        <p:spPr>
          <a:xfrm>
            <a:off x="212325" y="3176050"/>
            <a:ext cx="8719351" cy="1096025"/>
          </a:xfrm>
          <a:prstGeom prst="rect">
            <a:avLst/>
          </a:prstGeom>
          <a:noFill/>
          <a:ln>
            <a:noFill/>
          </a:ln>
        </p:spPr>
      </p:pic>
      <p:cxnSp>
        <p:nvCxnSpPr>
          <p:cNvPr id="153" name="Google Shape;153;p15"/>
          <p:cNvCxnSpPr/>
          <p:nvPr/>
        </p:nvCxnSpPr>
        <p:spPr>
          <a:xfrm>
            <a:off x="470000" y="1321325"/>
            <a:ext cx="195000" cy="168600"/>
          </a:xfrm>
          <a:prstGeom prst="straightConnector1">
            <a:avLst/>
          </a:prstGeom>
          <a:noFill/>
          <a:ln cap="flat" cmpd="sng" w="9525">
            <a:solidFill>
              <a:srgbClr val="FF0000"/>
            </a:solidFill>
            <a:prstDash val="solid"/>
            <a:round/>
            <a:headEnd len="med" w="med" type="none"/>
            <a:tailEnd len="med" w="med" type="triangle"/>
          </a:ln>
        </p:spPr>
      </p:cxnSp>
      <p:cxnSp>
        <p:nvCxnSpPr>
          <p:cNvPr id="154" name="Google Shape;154;p15"/>
          <p:cNvCxnSpPr/>
          <p:nvPr/>
        </p:nvCxnSpPr>
        <p:spPr>
          <a:xfrm>
            <a:off x="719950" y="2101363"/>
            <a:ext cx="195000" cy="168600"/>
          </a:xfrm>
          <a:prstGeom prst="straightConnector1">
            <a:avLst/>
          </a:prstGeom>
          <a:noFill/>
          <a:ln cap="flat" cmpd="sng" w="9525">
            <a:solidFill>
              <a:srgbClr val="FF0000"/>
            </a:solidFill>
            <a:prstDash val="solid"/>
            <a:round/>
            <a:headEnd len="med" w="med" type="none"/>
            <a:tailEnd len="med" w="med" type="triangle"/>
          </a:ln>
        </p:spPr>
      </p:cxnSp>
      <p:cxnSp>
        <p:nvCxnSpPr>
          <p:cNvPr id="155" name="Google Shape;155;p15"/>
          <p:cNvCxnSpPr/>
          <p:nvPr/>
        </p:nvCxnSpPr>
        <p:spPr>
          <a:xfrm flipH="1">
            <a:off x="1197175" y="3639763"/>
            <a:ext cx="204000" cy="1686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6"/>
          <p:cNvSpPr txBox="1"/>
          <p:nvPr>
            <p:ph type="title"/>
          </p:nvPr>
        </p:nvSpPr>
        <p:spPr>
          <a:xfrm>
            <a:off x="1052550" y="411050"/>
            <a:ext cx="7038900" cy="58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19th Century Orchestral Excerpt List:</a:t>
            </a:r>
            <a:endParaRPr/>
          </a:p>
        </p:txBody>
      </p:sp>
      <p:sp>
        <p:nvSpPr>
          <p:cNvPr id="161" name="Google Shape;161;p16"/>
          <p:cNvSpPr txBox="1"/>
          <p:nvPr>
            <p:ph idx="1" type="body"/>
          </p:nvPr>
        </p:nvSpPr>
        <p:spPr>
          <a:xfrm>
            <a:off x="0" y="1429300"/>
            <a:ext cx="4572000" cy="371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Orchestral Example and Excerpt List:</a:t>
            </a:r>
            <a:endParaRPr/>
          </a:p>
          <a:p>
            <a:pPr indent="-311150" lvl="0" marL="457200" rtl="0" algn="l">
              <a:spcBef>
                <a:spcPts val="1600"/>
              </a:spcBef>
              <a:spcAft>
                <a:spcPts val="0"/>
              </a:spcAft>
              <a:buSzPts val="1300"/>
              <a:buChar char="-"/>
            </a:pPr>
            <a:r>
              <a:rPr i="1" lang="en"/>
              <a:t>Symphony No. 4 in Bb Major, Op. 60</a:t>
            </a:r>
            <a:r>
              <a:rPr lang="en"/>
              <a:t>, Ludwig van Beethoven, 1806.</a:t>
            </a:r>
            <a:endParaRPr/>
          </a:p>
          <a:p>
            <a:pPr indent="-311150" lvl="0" marL="457200" rtl="0" algn="l">
              <a:spcBef>
                <a:spcPts val="0"/>
              </a:spcBef>
              <a:spcAft>
                <a:spcPts val="0"/>
              </a:spcAft>
              <a:buSzPts val="1300"/>
              <a:buChar char="-"/>
            </a:pPr>
            <a:r>
              <a:rPr i="1" lang="en"/>
              <a:t>Symphonie Fantastique, </a:t>
            </a:r>
            <a:r>
              <a:rPr lang="en"/>
              <a:t>Hector Berlioz, 1830.</a:t>
            </a:r>
            <a:endParaRPr/>
          </a:p>
          <a:p>
            <a:pPr indent="-311150" lvl="0" marL="457200" rtl="0" algn="l">
              <a:spcBef>
                <a:spcPts val="0"/>
              </a:spcBef>
              <a:spcAft>
                <a:spcPts val="0"/>
              </a:spcAft>
              <a:buSzPts val="1300"/>
              <a:buChar char="-"/>
            </a:pPr>
            <a:r>
              <a:rPr lang="en"/>
              <a:t>“Una </a:t>
            </a:r>
            <a:r>
              <a:rPr lang="en"/>
              <a:t>furtiva</a:t>
            </a:r>
            <a:r>
              <a:rPr lang="en"/>
              <a:t> lagrima” from </a:t>
            </a:r>
            <a:r>
              <a:rPr i="1" lang="en"/>
              <a:t>L'elisir d'amore</a:t>
            </a:r>
            <a:r>
              <a:rPr lang="en"/>
              <a:t>, Gaetano Donizetti, 1831.</a:t>
            </a:r>
            <a:endParaRPr/>
          </a:p>
          <a:p>
            <a:pPr indent="-311150" lvl="0" marL="457200" rtl="0" algn="l">
              <a:spcBef>
                <a:spcPts val="0"/>
              </a:spcBef>
              <a:spcAft>
                <a:spcPts val="0"/>
              </a:spcAft>
              <a:buSzPts val="1300"/>
              <a:buChar char="-"/>
            </a:pPr>
            <a:r>
              <a:rPr i="1" lang="en"/>
              <a:t>Grande Symphonie </a:t>
            </a:r>
            <a:r>
              <a:rPr i="1" lang="en"/>
              <a:t>funèbre</a:t>
            </a:r>
            <a:r>
              <a:rPr i="1" lang="en"/>
              <a:t> et triomphale</a:t>
            </a:r>
            <a:r>
              <a:rPr lang="en"/>
              <a:t>, Hector Berlioz, 1840.</a:t>
            </a:r>
            <a:endParaRPr/>
          </a:p>
          <a:p>
            <a:pPr indent="-311150" lvl="0" marL="457200" rtl="0" algn="l">
              <a:spcBef>
                <a:spcPts val="0"/>
              </a:spcBef>
              <a:spcAft>
                <a:spcPts val="0"/>
              </a:spcAft>
              <a:buSzPts val="1300"/>
              <a:buChar char="-"/>
            </a:pPr>
            <a:r>
              <a:rPr i="1" lang="en"/>
              <a:t>Tannhäuser und der Sängerkrieg auf Wartburg</a:t>
            </a:r>
            <a:r>
              <a:rPr lang="en"/>
              <a:t>, Richard Wagner, 1845.</a:t>
            </a:r>
            <a:endParaRPr i="1"/>
          </a:p>
          <a:p>
            <a:pPr indent="-311150" lvl="0" marL="457200" rtl="0" algn="l">
              <a:spcBef>
                <a:spcPts val="0"/>
              </a:spcBef>
              <a:spcAft>
                <a:spcPts val="0"/>
              </a:spcAft>
              <a:buSzPts val="1300"/>
              <a:buChar char="-"/>
            </a:pPr>
            <a:r>
              <a:rPr i="1" lang="en"/>
              <a:t>Symphony No. 4 in F minor</a:t>
            </a:r>
            <a:r>
              <a:rPr lang="en"/>
              <a:t>, Peter Tchaikovsky, 1877.</a:t>
            </a:r>
            <a:endParaRPr/>
          </a:p>
          <a:p>
            <a:pPr indent="-311150" lvl="0" marL="457200" rtl="0" algn="l">
              <a:spcBef>
                <a:spcPts val="0"/>
              </a:spcBef>
              <a:spcAft>
                <a:spcPts val="0"/>
              </a:spcAft>
              <a:buSzPts val="1300"/>
              <a:buChar char="-"/>
            </a:pPr>
            <a:r>
              <a:rPr i="1" lang="en"/>
              <a:t>Scheherazade</a:t>
            </a:r>
            <a:r>
              <a:rPr lang="en"/>
              <a:t>, Rimsky-Korsakov, 1888.</a:t>
            </a:r>
            <a:endParaRPr/>
          </a:p>
          <a:p>
            <a:pPr indent="-311150" lvl="0" marL="457200" rtl="0" algn="l">
              <a:spcBef>
                <a:spcPts val="0"/>
              </a:spcBef>
              <a:spcAft>
                <a:spcPts val="0"/>
              </a:spcAft>
              <a:buSzPts val="1300"/>
              <a:buChar char="-"/>
            </a:pPr>
            <a:r>
              <a:rPr i="1" lang="en"/>
              <a:t>The Sorcerer’s Apprentice</a:t>
            </a:r>
            <a:r>
              <a:rPr lang="en"/>
              <a:t>, Paul Dukas, 1897.</a:t>
            </a:r>
            <a:endParaRPr/>
          </a:p>
        </p:txBody>
      </p:sp>
      <p:sp>
        <p:nvSpPr>
          <p:cNvPr id="162" name="Google Shape;162;p16"/>
          <p:cNvSpPr txBox="1"/>
          <p:nvPr>
            <p:ph idx="1" type="body"/>
          </p:nvPr>
        </p:nvSpPr>
        <p:spPr>
          <a:xfrm>
            <a:off x="4572000" y="1429300"/>
            <a:ext cx="4572000" cy="371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Bassoon Solo Literature</a:t>
            </a:r>
            <a:r>
              <a:rPr lang="en"/>
              <a:t>:</a:t>
            </a:r>
            <a:endParaRPr/>
          </a:p>
          <a:p>
            <a:pPr indent="-311150" lvl="0" marL="457200" rtl="0" algn="l">
              <a:spcBef>
                <a:spcPts val="1600"/>
              </a:spcBef>
              <a:spcAft>
                <a:spcPts val="0"/>
              </a:spcAft>
              <a:buSzPts val="1300"/>
              <a:buChar char="-"/>
            </a:pPr>
            <a:r>
              <a:rPr lang="en"/>
              <a:t>Weber’s </a:t>
            </a:r>
            <a:r>
              <a:rPr i="1" lang="en"/>
              <a:t>Hungarian Fantasy and Rondo, Op. 35</a:t>
            </a:r>
            <a:r>
              <a:rPr lang="en"/>
              <a:t>, 1813.</a:t>
            </a:r>
            <a:endParaRPr/>
          </a:p>
          <a:p>
            <a:pPr indent="-311150" lvl="0" marL="457200" rtl="0" algn="l">
              <a:spcBef>
                <a:spcPts val="0"/>
              </a:spcBef>
              <a:spcAft>
                <a:spcPts val="0"/>
              </a:spcAft>
              <a:buSzPts val="1300"/>
              <a:buChar char="-"/>
            </a:pPr>
            <a:r>
              <a:rPr lang="en"/>
              <a:t>Weber’s </a:t>
            </a:r>
            <a:r>
              <a:rPr i="1" lang="en"/>
              <a:t>Bassoon Concerto in F Major, Op. 75</a:t>
            </a:r>
            <a:r>
              <a:rPr lang="en"/>
              <a:t>, 1822.</a:t>
            </a:r>
            <a:endParaRPr/>
          </a:p>
          <a:p>
            <a:pPr indent="-311150" lvl="0" marL="457200" rtl="0" algn="l">
              <a:spcBef>
                <a:spcPts val="0"/>
              </a:spcBef>
              <a:spcAft>
                <a:spcPts val="0"/>
              </a:spcAft>
              <a:buSzPts val="1300"/>
              <a:buChar char="-"/>
            </a:pPr>
            <a:r>
              <a:rPr lang="en"/>
              <a:t>Crusell’s </a:t>
            </a:r>
            <a:r>
              <a:rPr i="1" lang="en"/>
              <a:t>Bassoon Concertino in Bb Major</a:t>
            </a:r>
            <a:r>
              <a:rPr lang="en"/>
              <a:t>, 1829.</a:t>
            </a:r>
            <a:endParaRPr/>
          </a:p>
          <a:p>
            <a:pPr indent="-311150" lvl="0" marL="457200" rtl="0" algn="l">
              <a:spcBef>
                <a:spcPts val="0"/>
              </a:spcBef>
              <a:spcAft>
                <a:spcPts val="0"/>
              </a:spcAft>
              <a:buSzPts val="1300"/>
              <a:buChar char="-"/>
            </a:pPr>
            <a:r>
              <a:rPr lang="en"/>
              <a:t>Ferdinand </a:t>
            </a:r>
            <a:r>
              <a:rPr i="1" lang="en"/>
              <a:t>Bassoon Concertino, Op. 12</a:t>
            </a:r>
            <a:r>
              <a:rPr lang="en"/>
              <a:t>, 1838.</a:t>
            </a:r>
            <a:endParaRPr/>
          </a:p>
          <a:p>
            <a:pPr indent="-311150" lvl="0" marL="457200" rtl="0" algn="l">
              <a:spcBef>
                <a:spcPts val="0"/>
              </a:spcBef>
              <a:spcAft>
                <a:spcPts val="0"/>
              </a:spcAft>
              <a:buSzPts val="1300"/>
              <a:buChar char="-"/>
            </a:pPr>
            <a:r>
              <a:rPr lang="en"/>
              <a:t>Rossini’s </a:t>
            </a:r>
            <a:r>
              <a:rPr i="1" lang="en"/>
              <a:t>Bassoon Concerto</a:t>
            </a:r>
            <a:r>
              <a:rPr lang="en"/>
              <a:t>, 1845.</a:t>
            </a:r>
            <a:endParaRPr/>
          </a:p>
          <a:p>
            <a:pPr indent="-311150" lvl="0" marL="457200" rtl="0" algn="l">
              <a:spcBef>
                <a:spcPts val="0"/>
              </a:spcBef>
              <a:spcAft>
                <a:spcPts val="0"/>
              </a:spcAft>
              <a:buSzPts val="1300"/>
              <a:buChar char="-"/>
            </a:pPr>
            <a:r>
              <a:rPr lang="en"/>
              <a:t>Coenen’s </a:t>
            </a:r>
            <a:r>
              <a:rPr i="1" lang="en"/>
              <a:t>Sonata for Bassoon in c minor</a:t>
            </a:r>
            <a:r>
              <a:rPr lang="en"/>
              <a:t>, 1864.</a:t>
            </a:r>
            <a:endParaRPr/>
          </a:p>
          <a:p>
            <a:pPr indent="-311150" lvl="0" marL="457200" rtl="0" algn="l">
              <a:spcBef>
                <a:spcPts val="0"/>
              </a:spcBef>
              <a:spcAft>
                <a:spcPts val="0"/>
              </a:spcAft>
              <a:buSzPts val="1300"/>
              <a:buChar char="-"/>
            </a:pPr>
            <a:r>
              <a:rPr lang="en"/>
              <a:t>Schreck’s </a:t>
            </a:r>
            <a:r>
              <a:rPr i="1" lang="en"/>
              <a:t>Bassoon Sonata in F Major</a:t>
            </a:r>
            <a:r>
              <a:rPr lang="en"/>
              <a:t>, 1887.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txBox="1"/>
          <p:nvPr>
            <p:ph type="title"/>
          </p:nvPr>
        </p:nvSpPr>
        <p:spPr>
          <a:xfrm>
            <a:off x="1052550" y="2624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Early American Bassoon Reed Constraints (1830-1890):</a:t>
            </a:r>
            <a:endParaRPr/>
          </a:p>
        </p:txBody>
      </p:sp>
      <p:sp>
        <p:nvSpPr>
          <p:cNvPr id="168" name="Google Shape;168;p17"/>
          <p:cNvSpPr txBox="1"/>
          <p:nvPr>
            <p:ph idx="1" type="body"/>
          </p:nvPr>
        </p:nvSpPr>
        <p:spPr>
          <a:xfrm>
            <a:off x="1052550" y="1298100"/>
            <a:ext cx="7038900" cy="2547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a:t>Reeds needed to play within a comfortable range of Bb1 - F4.</a:t>
            </a:r>
            <a:endParaRPr/>
          </a:p>
          <a:p>
            <a:pPr indent="0" lvl="0" marL="457200" rtl="0" algn="l">
              <a:spcBef>
                <a:spcPts val="1600"/>
              </a:spcBef>
              <a:spcAft>
                <a:spcPts val="0"/>
              </a:spcAft>
              <a:buNone/>
            </a:pPr>
            <a:r>
              <a:rPr lang="en"/>
              <a:t>(Western Literature had bassoons go as high as Bb4, and possibly higher)</a:t>
            </a:r>
            <a:endParaRPr/>
          </a:p>
          <a:p>
            <a:pPr indent="-311150" lvl="0" marL="457200" rtl="0" algn="l">
              <a:spcBef>
                <a:spcPts val="1600"/>
              </a:spcBef>
              <a:spcAft>
                <a:spcPts val="0"/>
              </a:spcAft>
              <a:buSzPts val="1300"/>
              <a:buAutoNum type="arabicPeriod"/>
            </a:pPr>
            <a:r>
              <a:rPr lang="en"/>
              <a:t>Reeds needed to have “bite” in articulations. </a:t>
            </a:r>
            <a:endParaRPr/>
          </a:p>
          <a:p>
            <a:pPr indent="0" lvl="0" marL="457200" rtl="0" algn="l">
              <a:spcBef>
                <a:spcPts val="1600"/>
              </a:spcBef>
              <a:spcAft>
                <a:spcPts val="0"/>
              </a:spcAft>
              <a:buNone/>
            </a:pPr>
            <a:r>
              <a:rPr lang="en"/>
              <a:t>(Early American band music utilized excessive articulations) </a:t>
            </a:r>
            <a:endParaRPr/>
          </a:p>
          <a:p>
            <a:pPr indent="-311150" lvl="0" marL="457200" rtl="0" algn="l">
              <a:spcBef>
                <a:spcPts val="1600"/>
              </a:spcBef>
              <a:spcAft>
                <a:spcPts val="0"/>
              </a:spcAft>
              <a:buSzPts val="1300"/>
              <a:buAutoNum type="arabicPeriod"/>
            </a:pPr>
            <a:r>
              <a:rPr lang="en"/>
              <a:t>Reeds needed a dynamic range of solo piano (mp) to 2 f’s (ff).</a:t>
            </a:r>
            <a:endParaRPr/>
          </a:p>
          <a:p>
            <a:pPr indent="0" lvl="0" marL="457200" rtl="0" algn="l">
              <a:spcBef>
                <a:spcPts val="1600"/>
              </a:spcBef>
              <a:spcAft>
                <a:spcPts val="0"/>
              </a:spcAft>
              <a:buNone/>
            </a:pPr>
            <a:r>
              <a:rPr lang="en"/>
              <a:t>(If it wasn’t loud, it wasn’t American proud!)</a:t>
            </a:r>
            <a:endParaRPr/>
          </a:p>
          <a:p>
            <a:pPr indent="0" lvl="0" marL="0" rtl="0" algn="ctr">
              <a:lnSpc>
                <a:spcPct val="100000"/>
              </a:lnSpc>
              <a:spcBef>
                <a:spcPts val="1600"/>
              </a:spcBef>
              <a:spcAft>
                <a:spcPts val="0"/>
              </a:spcAft>
              <a:buNone/>
            </a:pPr>
            <a:r>
              <a:rPr lang="en" sz="1800"/>
              <a:t>CONCLUSION: American Bassoon reeds needed to be short, wide at the tip, and did not need to be overly refined.</a:t>
            </a:r>
            <a:endParaRPr sz="1800"/>
          </a:p>
          <a:p>
            <a:pPr indent="0" lvl="0" marL="0" rtl="0" algn="ctr">
              <a:lnSpc>
                <a:spcPct val="100000"/>
              </a:lnSpc>
              <a:spcBef>
                <a:spcPts val="1600"/>
              </a:spcBef>
              <a:spcAft>
                <a:spcPts val="0"/>
              </a:spcAft>
              <a:buNone/>
            </a:pPr>
            <a:r>
              <a:rPr lang="en" sz="1800"/>
              <a:t> </a:t>
            </a:r>
            <a:endParaRPr sz="1800"/>
          </a:p>
          <a:p>
            <a:pPr indent="0" lvl="0" marL="45720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8"/>
          <p:cNvSpPr txBox="1"/>
          <p:nvPr>
            <p:ph type="title"/>
          </p:nvPr>
        </p:nvSpPr>
        <p:spPr>
          <a:xfrm>
            <a:off x="1052550" y="3139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American Reed Boom (1900-1920):</a:t>
            </a:r>
            <a:endParaRPr/>
          </a:p>
          <a:p>
            <a:pPr indent="0" lvl="0" marL="0" rtl="0" algn="l">
              <a:spcBef>
                <a:spcPts val="0"/>
              </a:spcBef>
              <a:spcAft>
                <a:spcPts val="0"/>
              </a:spcAft>
              <a:buNone/>
            </a:pPr>
            <a:r>
              <a:rPr lang="en"/>
              <a:t>Bassoon Reeds Improve with Education</a:t>
            </a:r>
            <a:endParaRPr/>
          </a:p>
        </p:txBody>
      </p:sp>
      <p:sp>
        <p:nvSpPr>
          <p:cNvPr id="174" name="Google Shape;174;p18"/>
          <p:cNvSpPr txBox="1"/>
          <p:nvPr>
            <p:ph idx="1" type="body"/>
          </p:nvPr>
        </p:nvSpPr>
        <p:spPr>
          <a:xfrm>
            <a:off x="1052550" y="1387675"/>
            <a:ext cx="57738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a:t>School band programs become popular, instrument manufacturers and composers contribute to the high school band culture.</a:t>
            </a:r>
            <a:endParaRPr/>
          </a:p>
          <a:p>
            <a:pPr indent="0" lvl="0" marL="457200" rtl="0" algn="l">
              <a:spcBef>
                <a:spcPts val="1600"/>
              </a:spcBef>
              <a:spcAft>
                <a:spcPts val="0"/>
              </a:spcAft>
              <a:buNone/>
            </a:pPr>
            <a:r>
              <a:t/>
            </a:r>
            <a:endParaRPr/>
          </a:p>
          <a:p>
            <a:pPr indent="-311150" lvl="0" marL="457200" rtl="0" algn="l">
              <a:spcBef>
                <a:spcPts val="1600"/>
              </a:spcBef>
              <a:spcAft>
                <a:spcPts val="0"/>
              </a:spcAft>
              <a:buSzPts val="1300"/>
              <a:buAutoNum type="arabicPeriod"/>
            </a:pPr>
            <a:r>
              <a:rPr lang="en"/>
              <a:t>CBDNA, WASBE, and the American Bandsman Association create festivals, competitions, and improve the music education.</a:t>
            </a:r>
            <a:endParaRPr/>
          </a:p>
          <a:p>
            <a:pPr indent="0" lvl="0" marL="457200" rtl="0" algn="l">
              <a:spcBef>
                <a:spcPts val="1600"/>
              </a:spcBef>
              <a:spcAft>
                <a:spcPts val="0"/>
              </a:spcAft>
              <a:buNone/>
            </a:pPr>
            <a:r>
              <a:t/>
            </a:r>
            <a:endParaRPr/>
          </a:p>
          <a:p>
            <a:pPr indent="-311150" lvl="0" marL="457200" rtl="0" algn="l">
              <a:spcBef>
                <a:spcPts val="1600"/>
              </a:spcBef>
              <a:spcAft>
                <a:spcPts val="0"/>
              </a:spcAft>
              <a:buSzPts val="1300"/>
              <a:buAutoNum type="arabicPeriod"/>
            </a:pPr>
            <a:r>
              <a:rPr lang="en"/>
              <a:t>In turn, the significant improvements to music education from 1900-1920 also gave bassoon</a:t>
            </a:r>
            <a:r>
              <a:rPr lang="en"/>
              <a:t>ists insight on refined, detailed reed adjustments.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Nationalized Bassoon Reed Styles</a:t>
            </a:r>
            <a:endParaRPr/>
          </a:p>
        </p:txBody>
      </p:sp>
      <p:sp>
        <p:nvSpPr>
          <p:cNvPr id="180" name="Google Shape;180;p19"/>
          <p:cNvSpPr txBox="1"/>
          <p:nvPr>
            <p:ph idx="1" type="body"/>
          </p:nvPr>
        </p:nvSpPr>
        <p:spPr>
          <a:xfrm>
            <a:off x="1225500" y="1116150"/>
            <a:ext cx="33465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German Style Reeds - Thick all around, with a wide tip and large blade. “Buzzy” tone with more overtones in the color. Great for rich sounds in the low-mid register.</a:t>
            </a:r>
            <a:endParaRPr/>
          </a:p>
          <a:p>
            <a:pPr indent="0" lvl="0" marL="0" rtl="0" algn="l">
              <a:spcBef>
                <a:spcPts val="1600"/>
              </a:spcBef>
              <a:spcAft>
                <a:spcPts val="0"/>
              </a:spcAft>
              <a:buNone/>
            </a:pPr>
            <a:r>
              <a:rPr lang="en"/>
              <a:t>French Style Reeds - Thin all around, especially at the tip. Narrow tip width and “nasally” tone, yet produces quality sounds in the mid-high register.</a:t>
            </a:r>
            <a:endParaRPr/>
          </a:p>
          <a:p>
            <a:pPr indent="0" lvl="0" marL="0" rtl="0" algn="l">
              <a:spcBef>
                <a:spcPts val="1600"/>
              </a:spcBef>
              <a:spcAft>
                <a:spcPts val="1600"/>
              </a:spcAft>
              <a:buNone/>
            </a:pPr>
            <a:r>
              <a:rPr lang="en"/>
              <a:t>American Style Reeds - Mix of both German and French styles; shorter reed and wide tip, thin at the tip and thick in the back of the reed. Not as light as the French style, but not as “edgy” in sound as the German style.</a:t>
            </a:r>
            <a:endParaRPr/>
          </a:p>
        </p:txBody>
      </p:sp>
      <p:pic>
        <p:nvPicPr>
          <p:cNvPr id="181" name="Google Shape;181;p19"/>
          <p:cNvPicPr preferRelativeResize="0"/>
          <p:nvPr/>
        </p:nvPicPr>
        <p:blipFill>
          <a:blip r:embed="rId3">
            <a:alphaModFix/>
          </a:blip>
          <a:stretch>
            <a:fillRect/>
          </a:stretch>
        </p:blipFill>
        <p:spPr>
          <a:xfrm>
            <a:off x="4692382" y="1409675"/>
            <a:ext cx="4150268" cy="232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then there’s this man...</a:t>
            </a:r>
            <a:endParaRPr/>
          </a:p>
        </p:txBody>
      </p:sp>
      <p:sp>
        <p:nvSpPr>
          <p:cNvPr id="187" name="Google Shape;187;p20"/>
          <p:cNvSpPr txBox="1"/>
          <p:nvPr>
            <p:ph idx="1" type="body"/>
          </p:nvPr>
        </p:nvSpPr>
        <p:spPr>
          <a:xfrm>
            <a:off x="5115300" y="1596550"/>
            <a:ext cx="32211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Yes, this is Percy Grainger.</a:t>
            </a:r>
            <a:endParaRPr sz="1400"/>
          </a:p>
        </p:txBody>
      </p:sp>
      <p:pic>
        <p:nvPicPr>
          <p:cNvPr id="188" name="Google Shape;188;p20"/>
          <p:cNvPicPr preferRelativeResize="0"/>
          <p:nvPr/>
        </p:nvPicPr>
        <p:blipFill>
          <a:blip r:embed="rId3">
            <a:alphaModFix/>
          </a:blip>
          <a:stretch>
            <a:fillRect/>
          </a:stretch>
        </p:blipFill>
        <p:spPr>
          <a:xfrm>
            <a:off x="1297499" y="946800"/>
            <a:ext cx="3083850" cy="4000450"/>
          </a:xfrm>
          <a:prstGeom prst="rect">
            <a:avLst/>
          </a:prstGeom>
          <a:noFill/>
          <a:ln>
            <a:noFill/>
          </a:ln>
        </p:spPr>
      </p:pic>
      <p:sp>
        <p:nvSpPr>
          <p:cNvPr id="189" name="Google Shape;189;p20"/>
          <p:cNvSpPr txBox="1"/>
          <p:nvPr>
            <p:ph idx="1" type="body"/>
          </p:nvPr>
        </p:nvSpPr>
        <p:spPr>
          <a:xfrm>
            <a:off x="5870850" y="3589350"/>
            <a:ext cx="17100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No, he is not single.</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Early 20th Century American Band Music Examples:</a:t>
            </a:r>
            <a:endParaRPr/>
          </a:p>
        </p:txBody>
      </p:sp>
      <p:sp>
        <p:nvSpPr>
          <p:cNvPr id="195" name="Google Shape;195;p21"/>
          <p:cNvSpPr txBox="1"/>
          <p:nvPr>
            <p:ph idx="1" type="body"/>
          </p:nvPr>
        </p:nvSpPr>
        <p:spPr>
          <a:xfrm>
            <a:off x="1297500" y="4639550"/>
            <a:ext cx="7038900" cy="31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Lincolnshire Posy, Dublin Bay, mm. 1-23. (bassoon 1 &amp; 2). 1937.</a:t>
            </a:r>
            <a:endParaRPr/>
          </a:p>
        </p:txBody>
      </p:sp>
      <p:pic>
        <p:nvPicPr>
          <p:cNvPr id="196" name="Google Shape;196;p21"/>
          <p:cNvPicPr preferRelativeResize="0"/>
          <p:nvPr/>
        </p:nvPicPr>
        <p:blipFill>
          <a:blip r:embed="rId3">
            <a:alphaModFix/>
          </a:blip>
          <a:stretch>
            <a:fillRect/>
          </a:stretch>
        </p:blipFill>
        <p:spPr>
          <a:xfrm>
            <a:off x="369838" y="1460250"/>
            <a:ext cx="8404333" cy="3026899"/>
          </a:xfrm>
          <a:prstGeom prst="rect">
            <a:avLst/>
          </a:prstGeom>
          <a:noFill/>
          <a:ln>
            <a:noFill/>
          </a:ln>
        </p:spPr>
      </p:pic>
      <p:cxnSp>
        <p:nvCxnSpPr>
          <p:cNvPr id="197" name="Google Shape;197;p21"/>
          <p:cNvCxnSpPr/>
          <p:nvPr/>
        </p:nvCxnSpPr>
        <p:spPr>
          <a:xfrm>
            <a:off x="1028700" y="1844550"/>
            <a:ext cx="195000" cy="221700"/>
          </a:xfrm>
          <a:prstGeom prst="straightConnector1">
            <a:avLst/>
          </a:prstGeom>
          <a:noFill/>
          <a:ln cap="flat" cmpd="sng" w="9525">
            <a:solidFill>
              <a:srgbClr val="FF0000"/>
            </a:solidFill>
            <a:prstDash val="solid"/>
            <a:round/>
            <a:headEnd len="med" w="med" type="none"/>
            <a:tailEnd len="med" w="med" type="triangle"/>
          </a:ln>
        </p:spPr>
      </p:cxnSp>
      <p:cxnSp>
        <p:nvCxnSpPr>
          <p:cNvPr id="198" name="Google Shape;198;p21"/>
          <p:cNvCxnSpPr/>
          <p:nvPr/>
        </p:nvCxnSpPr>
        <p:spPr>
          <a:xfrm flipH="1" rot="10800000">
            <a:off x="1516450" y="2445750"/>
            <a:ext cx="187800" cy="252000"/>
          </a:xfrm>
          <a:prstGeom prst="straightConnector1">
            <a:avLst/>
          </a:prstGeom>
          <a:noFill/>
          <a:ln cap="flat" cmpd="sng" w="9525">
            <a:solidFill>
              <a:srgbClr val="FF0000"/>
            </a:solidFill>
            <a:prstDash val="solid"/>
            <a:round/>
            <a:headEnd len="med" w="med" type="none"/>
            <a:tailEnd len="med" w="med" type="triangle"/>
          </a:ln>
        </p:spPr>
      </p:cxnSp>
      <p:sp>
        <p:nvSpPr>
          <p:cNvPr id="199" name="Google Shape;199;p21"/>
          <p:cNvSpPr/>
          <p:nvPr/>
        </p:nvSpPr>
        <p:spPr>
          <a:xfrm>
            <a:off x="3672150" y="2697750"/>
            <a:ext cx="4848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p:nvPr/>
        </p:nvSpPr>
        <p:spPr>
          <a:xfrm>
            <a:off x="3502450" y="3806375"/>
            <a:ext cx="4848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p:nvPr/>
        </p:nvSpPr>
        <p:spPr>
          <a:xfrm>
            <a:off x="4379925" y="3806375"/>
            <a:ext cx="484800" cy="4614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p:nvPr/>
        </p:nvSpPr>
        <p:spPr>
          <a:xfrm>
            <a:off x="3230700" y="1844550"/>
            <a:ext cx="543900" cy="40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3" name="Google Shape;203;p21"/>
          <p:cNvCxnSpPr/>
          <p:nvPr/>
        </p:nvCxnSpPr>
        <p:spPr>
          <a:xfrm>
            <a:off x="4156950" y="2571750"/>
            <a:ext cx="122700" cy="199500"/>
          </a:xfrm>
          <a:prstGeom prst="straightConnector1">
            <a:avLst/>
          </a:prstGeom>
          <a:noFill/>
          <a:ln cap="flat" cmpd="sng" w="9525">
            <a:solidFill>
              <a:srgbClr val="FF0000"/>
            </a:solidFill>
            <a:prstDash val="solid"/>
            <a:round/>
            <a:headEnd len="med" w="med" type="none"/>
            <a:tailEnd len="med" w="med" type="triangle"/>
          </a:ln>
        </p:spPr>
      </p:cxnSp>
      <p:cxnSp>
        <p:nvCxnSpPr>
          <p:cNvPr id="204" name="Google Shape;204;p21"/>
          <p:cNvCxnSpPr/>
          <p:nvPr/>
        </p:nvCxnSpPr>
        <p:spPr>
          <a:xfrm flipH="1">
            <a:off x="3987250" y="2563500"/>
            <a:ext cx="177900" cy="2160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